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32918400" cy="43891200"/>
  <p:notesSz cx="6858000" cy="9144000"/>
  <p:defaultTextStyle>
    <a:defPPr>
      <a:defRPr lang="en-US"/>
    </a:defPPr>
    <a:lvl1pPr algn="l" rtl="0" fontAlgn="base">
      <a:spcBef>
        <a:spcPct val="0"/>
      </a:spcBef>
      <a:spcAft>
        <a:spcPct val="0"/>
      </a:spcAft>
      <a:defRPr sz="2400" kern="1200">
        <a:solidFill>
          <a:srgbClr val="FFFF00"/>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rgbClr val="FFFF00"/>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rgbClr val="FFFF00"/>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rgbClr val="FFFF00"/>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rgbClr val="FFFF00"/>
        </a:solidFill>
        <a:latin typeface="Times New Roman" pitchFamily="18" charset="0"/>
        <a:ea typeface="MS PGothic" pitchFamily="34" charset="-128"/>
        <a:cs typeface="+mn-cs"/>
      </a:defRPr>
    </a:lvl5pPr>
    <a:lvl6pPr marL="2286000" algn="l" defTabSz="914400" rtl="0" eaLnBrk="1" latinLnBrk="0" hangingPunct="1">
      <a:defRPr sz="2400" kern="1200">
        <a:solidFill>
          <a:srgbClr val="FFFF00"/>
        </a:solidFill>
        <a:latin typeface="Times New Roman" pitchFamily="18" charset="0"/>
        <a:ea typeface="MS PGothic" pitchFamily="34" charset="-128"/>
        <a:cs typeface="+mn-cs"/>
      </a:defRPr>
    </a:lvl6pPr>
    <a:lvl7pPr marL="2743200" algn="l" defTabSz="914400" rtl="0" eaLnBrk="1" latinLnBrk="0" hangingPunct="1">
      <a:defRPr sz="2400" kern="1200">
        <a:solidFill>
          <a:srgbClr val="FFFF00"/>
        </a:solidFill>
        <a:latin typeface="Times New Roman" pitchFamily="18" charset="0"/>
        <a:ea typeface="MS PGothic" pitchFamily="34" charset="-128"/>
        <a:cs typeface="+mn-cs"/>
      </a:defRPr>
    </a:lvl7pPr>
    <a:lvl8pPr marL="3200400" algn="l" defTabSz="914400" rtl="0" eaLnBrk="1" latinLnBrk="0" hangingPunct="1">
      <a:defRPr sz="2400" kern="1200">
        <a:solidFill>
          <a:srgbClr val="FFFF00"/>
        </a:solidFill>
        <a:latin typeface="Times New Roman" pitchFamily="18" charset="0"/>
        <a:ea typeface="MS PGothic" pitchFamily="34" charset="-128"/>
        <a:cs typeface="+mn-cs"/>
      </a:defRPr>
    </a:lvl8pPr>
    <a:lvl9pPr marL="3657600" algn="l" defTabSz="914400" rtl="0" eaLnBrk="1" latinLnBrk="0" hangingPunct="1">
      <a:defRPr sz="2400" kern="1200">
        <a:solidFill>
          <a:srgbClr val="FFFF00"/>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13824">
          <p15:clr>
            <a:srgbClr val="A4A3A4"/>
          </p15:clr>
        </p15:guide>
        <p15:guide id="2"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2754"/>
    <a:srgbClr val="7C7E7F"/>
    <a:srgbClr val="FFD900"/>
    <a:srgbClr val="1295D8"/>
    <a:srgbClr val="005581"/>
    <a:srgbClr val="B5D9FF"/>
    <a:srgbClr val="ADEAFF"/>
    <a:srgbClr val="FFFF47"/>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84" autoAdjust="0"/>
    <p:restoredTop sz="94514" autoAdjust="0"/>
  </p:normalViewPr>
  <p:slideViewPr>
    <p:cSldViewPr>
      <p:cViewPr>
        <p:scale>
          <a:sx n="30" d="100"/>
          <a:sy n="30" d="100"/>
        </p:scale>
        <p:origin x="1624" y="256"/>
      </p:cViewPr>
      <p:guideLst>
        <p:guide orient="horz" pos="13824"/>
        <p:guide pos="10368"/>
      </p:guideLst>
    </p:cSldViewPr>
  </p:slideViewPr>
  <p:outlineViewPr>
    <p:cViewPr>
      <p:scale>
        <a:sx n="33" d="100"/>
        <a:sy n="33" d="100"/>
      </p:scale>
      <p:origin x="0" y="0"/>
    </p:cViewPr>
  </p:outlineViewPr>
  <p:notesTextViewPr>
    <p:cViewPr>
      <p:scale>
        <a:sx n="25" d="100"/>
        <a:sy n="25"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2143125" y="685800"/>
            <a:ext cx="257175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FD2312F-AFE4-4401-B902-B98E98972FDE}" type="slidenum">
              <a:rPr lang="en-US" altLang="en-US"/>
              <a:pPr>
                <a:defRPr/>
              </a:pPr>
              <a:t>‹#›</a:t>
            </a:fld>
            <a:endParaRPr lang="en-US" altLang="en-US"/>
          </a:p>
        </p:txBody>
      </p:sp>
    </p:spTree>
    <p:extLst>
      <p:ext uri="{BB962C8B-B14F-4D97-AF65-F5344CB8AC3E}">
        <p14:creationId xmlns:p14="http://schemas.microsoft.com/office/powerpoint/2010/main" val="9363266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rgbClr val="FFFF00"/>
                </a:solidFill>
                <a:latin typeface="Times New Roman" pitchFamily="18" charset="0"/>
                <a:ea typeface="MS PGothic" pitchFamily="34" charset="-128"/>
              </a:defRPr>
            </a:lvl1pPr>
            <a:lvl2pPr marL="742950" indent="-285750" eaLnBrk="0" hangingPunct="0">
              <a:defRPr sz="2400">
                <a:solidFill>
                  <a:srgbClr val="FFFF00"/>
                </a:solidFill>
                <a:latin typeface="Times New Roman" pitchFamily="18" charset="0"/>
                <a:ea typeface="MS PGothic" pitchFamily="34" charset="-128"/>
              </a:defRPr>
            </a:lvl2pPr>
            <a:lvl3pPr marL="1143000" indent="-228600" eaLnBrk="0" hangingPunct="0">
              <a:defRPr sz="2400">
                <a:solidFill>
                  <a:srgbClr val="FFFF00"/>
                </a:solidFill>
                <a:latin typeface="Times New Roman" pitchFamily="18" charset="0"/>
                <a:ea typeface="MS PGothic" pitchFamily="34" charset="-128"/>
              </a:defRPr>
            </a:lvl3pPr>
            <a:lvl4pPr marL="1600200" indent="-228600" eaLnBrk="0" hangingPunct="0">
              <a:defRPr sz="2400">
                <a:solidFill>
                  <a:srgbClr val="FFFF00"/>
                </a:solidFill>
                <a:latin typeface="Times New Roman" pitchFamily="18" charset="0"/>
                <a:ea typeface="MS PGothic" pitchFamily="34" charset="-128"/>
              </a:defRPr>
            </a:lvl4pPr>
            <a:lvl5pPr marL="2057400" indent="-228600" eaLnBrk="0" hangingPunct="0">
              <a:defRPr sz="2400">
                <a:solidFill>
                  <a:srgbClr val="FFFF00"/>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rgbClr val="FFFF00"/>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rgbClr val="FFFF00"/>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rgbClr val="FFFF00"/>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rgbClr val="FFFF00"/>
                </a:solidFill>
                <a:latin typeface="Times New Roman" pitchFamily="18" charset="0"/>
                <a:ea typeface="MS PGothic" pitchFamily="34" charset="-128"/>
              </a:defRPr>
            </a:lvl9pPr>
          </a:lstStyle>
          <a:p>
            <a:pPr eaLnBrk="1" hangingPunct="1">
              <a:defRPr/>
            </a:pPr>
            <a:fld id="{01BC53C7-B86F-4165-97B0-19116387EB1B}" type="slidenum">
              <a:rPr lang="en-US" altLang="en-US" sz="1200" smtClean="0"/>
              <a:pPr eaLnBrk="1" hangingPunct="1">
                <a:defRPr/>
              </a:pPr>
              <a:t>1</a:t>
            </a:fld>
            <a:endParaRPr lang="en-US" altLang="en-US" sz="1200" smtClean="0"/>
          </a:p>
        </p:txBody>
      </p:sp>
      <p:sp>
        <p:nvSpPr>
          <p:cNvPr id="4098" name="Rectangle 2"/>
          <p:cNvSpPr>
            <a:spLocks noGrp="1" noRot="1" noChangeAspect="1" noChangeArrowheads="1" noTextEdit="1"/>
          </p:cNvSpPr>
          <p:nvPr>
            <p:ph type="sldImg"/>
          </p:nvPr>
        </p:nvSpPr>
        <p:spPr>
          <a:xfrm>
            <a:off x="2143125" y="685800"/>
            <a:ext cx="2571750" cy="3429000"/>
          </a:xfrm>
          <a:ln/>
          <a:extLst/>
        </p:spPr>
      </p:sp>
      <p:sp>
        <p:nvSpPr>
          <p:cNvPr id="4099" name="Rectangle 3"/>
          <p:cNvSpPr>
            <a:spLocks noGrp="1" noChangeArrowheads="1"/>
          </p:cNvSpPr>
          <p:nvPr>
            <p:ph type="body" idx="1"/>
          </p:nvPr>
        </p:nvSpPr>
        <p:spPr/>
        <p:txBody>
          <a:bodyPr/>
          <a:lstStyle/>
          <a:p>
            <a:pPr eaLnBrk="1" hangingPunct="1">
              <a:spcBef>
                <a:spcPct val="50000"/>
              </a:spcBef>
              <a:defRPr/>
            </a:pPr>
            <a:r>
              <a:rPr lang="en-US" sz="3600" b="1" smtClean="0">
                <a:latin typeface="Arial" charset="0"/>
                <a:ea typeface="ＭＳ Ｐゴシック" charset="0"/>
              </a:rPr>
              <a:t>Phase II:  </a:t>
            </a:r>
            <a:r>
              <a:rPr lang="en-US" sz="3600" smtClean="0">
                <a:latin typeface="Arial" charset="0"/>
                <a:ea typeface="ＭＳ Ｐゴシック" charset="0"/>
              </a:rPr>
              <a:t>In-depth assessment (similar to LEEDS) and information exchange with entire research group. Inform staff of support services, shared equipment, onservation impact, altered techniques or materials. Inquire: needs and concerns</a:t>
            </a:r>
          </a:p>
          <a:p>
            <a:pPr eaLnBrk="1" hangingPunct="1">
              <a:spcBef>
                <a:spcPct val="50000"/>
              </a:spcBef>
              <a:defRPr/>
            </a:pPr>
            <a:r>
              <a:rPr lang="en-US" sz="3600" b="1" smtClean="0">
                <a:latin typeface="Arial" charset="0"/>
                <a:ea typeface="ＭＳ Ｐゴシック" charset="0"/>
              </a:rPr>
              <a:t>Phase III:  </a:t>
            </a:r>
            <a:r>
              <a:rPr lang="en-US" sz="3600" smtClean="0">
                <a:latin typeface="Arial" charset="0"/>
                <a:ea typeface="ＭＳ Ｐゴシック" charset="0"/>
              </a:rPr>
              <a:t>Follow up</a:t>
            </a:r>
          </a:p>
          <a:p>
            <a:pPr eaLnBrk="1" hangingPunct="1">
              <a:defRPr/>
            </a:pPr>
            <a:endParaRPr lang="en-US" smtClean="0">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13634085"/>
            <a:ext cx="27980640" cy="9408795"/>
          </a:xfrm>
        </p:spPr>
        <p:txBody>
          <a:bodyPr/>
          <a:lstStyle/>
          <a:p>
            <a:r>
              <a:rPr lang="en-US" smtClean="0"/>
              <a:t>Click to edit Master title style</a:t>
            </a:r>
            <a:endParaRPr lang="en-US"/>
          </a:p>
        </p:txBody>
      </p:sp>
      <p:sp>
        <p:nvSpPr>
          <p:cNvPr id="3" name="Subtitle 2"/>
          <p:cNvSpPr>
            <a:spLocks noGrp="1"/>
          </p:cNvSpPr>
          <p:nvPr>
            <p:ph type="subTitle" idx="1"/>
          </p:nvPr>
        </p:nvSpPr>
        <p:spPr>
          <a:xfrm>
            <a:off x="4937760" y="24871680"/>
            <a:ext cx="23042880" cy="1121664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B72153-DB0B-4872-958C-5E60C00E8DD2}" type="slidenum">
              <a:rPr lang="en-US" altLang="en-US"/>
              <a:pPr>
                <a:defRPr/>
              </a:pPr>
              <a:t>‹#›</a:t>
            </a:fld>
            <a:endParaRPr lang="en-US" altLang="en-US"/>
          </a:p>
        </p:txBody>
      </p:sp>
    </p:spTree>
    <p:extLst>
      <p:ext uri="{BB962C8B-B14F-4D97-AF65-F5344CB8AC3E}">
        <p14:creationId xmlns:p14="http://schemas.microsoft.com/office/powerpoint/2010/main" val="4023977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9DF636-C83E-40B8-97B4-0012E4BF0676}" type="slidenum">
              <a:rPr lang="en-US" altLang="en-US"/>
              <a:pPr>
                <a:defRPr/>
              </a:pPr>
              <a:t>‹#›</a:t>
            </a:fld>
            <a:endParaRPr lang="en-US" altLang="en-US"/>
          </a:p>
        </p:txBody>
      </p:sp>
    </p:spTree>
    <p:extLst>
      <p:ext uri="{BB962C8B-B14F-4D97-AF65-F5344CB8AC3E}">
        <p14:creationId xmlns:p14="http://schemas.microsoft.com/office/powerpoint/2010/main" val="226797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454360" y="3901440"/>
            <a:ext cx="6995160" cy="351129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68880" y="3901440"/>
            <a:ext cx="20802600" cy="351129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717889-44F1-435E-8160-8DB34B16C081}" type="slidenum">
              <a:rPr lang="en-US" altLang="en-US"/>
              <a:pPr>
                <a:defRPr/>
              </a:pPr>
              <a:t>‹#›</a:t>
            </a:fld>
            <a:endParaRPr lang="en-US" altLang="en-US"/>
          </a:p>
        </p:txBody>
      </p:sp>
    </p:spTree>
    <p:extLst>
      <p:ext uri="{BB962C8B-B14F-4D97-AF65-F5344CB8AC3E}">
        <p14:creationId xmlns:p14="http://schemas.microsoft.com/office/powerpoint/2010/main" val="870911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8AAB80-FF0C-4646-B4EE-739C3772B90D}" type="slidenum">
              <a:rPr lang="en-US" altLang="en-US"/>
              <a:pPr>
                <a:defRPr/>
              </a:pPr>
              <a:t>‹#›</a:t>
            </a:fld>
            <a:endParaRPr lang="en-US" altLang="en-US"/>
          </a:p>
        </p:txBody>
      </p:sp>
    </p:spTree>
    <p:extLst>
      <p:ext uri="{BB962C8B-B14F-4D97-AF65-F5344CB8AC3E}">
        <p14:creationId xmlns:p14="http://schemas.microsoft.com/office/powerpoint/2010/main" val="2385315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6" y="28203525"/>
            <a:ext cx="27980640" cy="871728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600326" y="18602325"/>
            <a:ext cx="27980640" cy="96012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D448C9-1C85-47BC-ABBE-93033C69D588}" type="slidenum">
              <a:rPr lang="en-US" altLang="en-US"/>
              <a:pPr>
                <a:defRPr/>
              </a:pPr>
              <a:t>‹#›</a:t>
            </a:fld>
            <a:endParaRPr lang="en-US" altLang="en-US"/>
          </a:p>
        </p:txBody>
      </p:sp>
    </p:spTree>
    <p:extLst>
      <p:ext uri="{BB962C8B-B14F-4D97-AF65-F5344CB8AC3E}">
        <p14:creationId xmlns:p14="http://schemas.microsoft.com/office/powerpoint/2010/main" val="3406275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68880" y="12681586"/>
            <a:ext cx="13898880" cy="263328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6550640" y="12681586"/>
            <a:ext cx="13898880" cy="263328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FE42E-CA84-453E-822E-A5C32CB99247}" type="slidenum">
              <a:rPr lang="en-US" altLang="en-US"/>
              <a:pPr>
                <a:defRPr/>
              </a:pPr>
              <a:t>‹#›</a:t>
            </a:fld>
            <a:endParaRPr lang="en-US" altLang="en-US"/>
          </a:p>
        </p:txBody>
      </p:sp>
    </p:spTree>
    <p:extLst>
      <p:ext uri="{BB962C8B-B14F-4D97-AF65-F5344CB8AC3E}">
        <p14:creationId xmlns:p14="http://schemas.microsoft.com/office/powerpoint/2010/main" val="1810913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5920" y="1758316"/>
            <a:ext cx="29626560" cy="7315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45921" y="9824086"/>
            <a:ext cx="14544676" cy="40957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45921" y="13919836"/>
            <a:ext cx="14544676" cy="2528697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6722091" y="9824086"/>
            <a:ext cx="14550390" cy="40957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6722091" y="13919836"/>
            <a:ext cx="14550390" cy="2528697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3E7A483-197A-4552-9934-05F92FAF0662}" type="slidenum">
              <a:rPr lang="en-US" altLang="en-US"/>
              <a:pPr>
                <a:defRPr/>
              </a:pPr>
              <a:t>‹#›</a:t>
            </a:fld>
            <a:endParaRPr lang="en-US" altLang="en-US"/>
          </a:p>
        </p:txBody>
      </p:sp>
    </p:spTree>
    <p:extLst>
      <p:ext uri="{BB962C8B-B14F-4D97-AF65-F5344CB8AC3E}">
        <p14:creationId xmlns:p14="http://schemas.microsoft.com/office/powerpoint/2010/main" val="3596138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1919FF-CCA8-45AA-80EF-1EE23098502C}" type="slidenum">
              <a:rPr lang="en-US" altLang="en-US"/>
              <a:pPr>
                <a:defRPr/>
              </a:pPr>
              <a:t>‹#›</a:t>
            </a:fld>
            <a:endParaRPr lang="en-US" altLang="en-US"/>
          </a:p>
        </p:txBody>
      </p:sp>
    </p:spTree>
    <p:extLst>
      <p:ext uri="{BB962C8B-B14F-4D97-AF65-F5344CB8AC3E}">
        <p14:creationId xmlns:p14="http://schemas.microsoft.com/office/powerpoint/2010/main" val="335760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AEC007F-0EF5-488C-8BAF-96D49320E7C4}" type="slidenum">
              <a:rPr lang="en-US" altLang="en-US"/>
              <a:pPr>
                <a:defRPr/>
              </a:pPr>
              <a:t>‹#›</a:t>
            </a:fld>
            <a:endParaRPr lang="en-US" altLang="en-US"/>
          </a:p>
        </p:txBody>
      </p:sp>
    </p:spTree>
    <p:extLst>
      <p:ext uri="{BB962C8B-B14F-4D97-AF65-F5344CB8AC3E}">
        <p14:creationId xmlns:p14="http://schemas.microsoft.com/office/powerpoint/2010/main" val="4032040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0" y="1746885"/>
            <a:ext cx="10829926" cy="743712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2870180" y="1746885"/>
            <a:ext cx="18402300" cy="374599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45920" y="9184005"/>
            <a:ext cx="10829926" cy="30022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174EA8-FF76-4253-A7F8-007B661F22FD}" type="slidenum">
              <a:rPr lang="en-US" altLang="en-US"/>
              <a:pPr>
                <a:defRPr/>
              </a:pPr>
              <a:t>‹#›</a:t>
            </a:fld>
            <a:endParaRPr lang="en-US" altLang="en-US"/>
          </a:p>
        </p:txBody>
      </p:sp>
    </p:spTree>
    <p:extLst>
      <p:ext uri="{BB962C8B-B14F-4D97-AF65-F5344CB8AC3E}">
        <p14:creationId xmlns:p14="http://schemas.microsoft.com/office/powerpoint/2010/main" val="71353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6" y="30723840"/>
            <a:ext cx="19751040" cy="362712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6452236" y="3922396"/>
            <a:ext cx="19751040" cy="263347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452236" y="34350960"/>
            <a:ext cx="19751040" cy="51511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EE1ABA-CCEC-4595-9F9A-36E22DBA4173}" type="slidenum">
              <a:rPr lang="en-US" altLang="en-US"/>
              <a:pPr>
                <a:defRPr/>
              </a:pPr>
              <a:t>‹#›</a:t>
            </a:fld>
            <a:endParaRPr lang="en-US" altLang="en-US"/>
          </a:p>
        </p:txBody>
      </p:sp>
    </p:spTree>
    <p:extLst>
      <p:ext uri="{BB962C8B-B14F-4D97-AF65-F5344CB8AC3E}">
        <p14:creationId xmlns:p14="http://schemas.microsoft.com/office/powerpoint/2010/main" val="38439604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69356" y="3901017"/>
            <a:ext cx="27979688"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13502" tIns="156751" rIns="313502" bIns="15675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469356" y="12680952"/>
            <a:ext cx="27979688" cy="26333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13502" tIns="156751" rIns="313502" bIns="15675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469356" y="39990185"/>
            <a:ext cx="6858000" cy="2925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13502" tIns="156751" rIns="313502" bIns="156751" numCol="1" anchor="t" anchorCtr="0" compatLnSpc="1">
            <a:prstTxWarp prst="textNoShape">
              <a:avLst/>
            </a:prstTxWarp>
          </a:bodyPr>
          <a:lstStyle>
            <a:lvl1pPr defTabSz="3135313">
              <a:defRPr sz="4800">
                <a:solidFill>
                  <a:schemeClr val="tx1"/>
                </a:solidFill>
                <a:latin typeface="Times New Roman" charset="0"/>
                <a:ea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11246644" y="39990185"/>
            <a:ext cx="10425113" cy="2925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13502" tIns="156751" rIns="313502" bIns="156751" numCol="1" anchor="t" anchorCtr="0" compatLnSpc="1">
            <a:prstTxWarp prst="textNoShape">
              <a:avLst/>
            </a:prstTxWarp>
          </a:bodyPr>
          <a:lstStyle>
            <a:lvl1pPr algn="ctr" defTabSz="3135313">
              <a:defRPr sz="4800">
                <a:solidFill>
                  <a:schemeClr val="tx1"/>
                </a:solidFill>
                <a:latin typeface="Times New Roman" charset="0"/>
                <a:ea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23591044" y="39990185"/>
            <a:ext cx="6858000" cy="2925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13502" tIns="156751" rIns="313502" bIns="156751" numCol="1" anchor="t" anchorCtr="0" compatLnSpc="1">
            <a:prstTxWarp prst="textNoShape">
              <a:avLst/>
            </a:prstTxWarp>
          </a:bodyPr>
          <a:lstStyle>
            <a:lvl1pPr algn="r" defTabSz="3135313">
              <a:defRPr sz="4800" smtClean="0">
                <a:solidFill>
                  <a:schemeClr val="tx1"/>
                </a:solidFill>
              </a:defRPr>
            </a:lvl1pPr>
          </a:lstStyle>
          <a:p>
            <a:pPr>
              <a:defRPr/>
            </a:pPr>
            <a:fld id="{BBDEB484-A3B6-4593-B22D-67E4FB90BAC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135313" rtl="0" eaLnBrk="0" fontAlgn="base" hangingPunct="0">
        <a:spcBef>
          <a:spcPct val="0"/>
        </a:spcBef>
        <a:spcAft>
          <a:spcPct val="0"/>
        </a:spcAft>
        <a:defRPr sz="15100">
          <a:solidFill>
            <a:schemeClr val="tx2"/>
          </a:solidFill>
          <a:latin typeface="+mj-lt"/>
          <a:ea typeface="MS PGothic" pitchFamily="34" charset="-128"/>
          <a:cs typeface="+mj-cs"/>
        </a:defRPr>
      </a:lvl1pPr>
      <a:lvl2pPr algn="ctr" defTabSz="3135313" rtl="0" eaLnBrk="0" fontAlgn="base" hangingPunct="0">
        <a:spcBef>
          <a:spcPct val="0"/>
        </a:spcBef>
        <a:spcAft>
          <a:spcPct val="0"/>
        </a:spcAft>
        <a:defRPr sz="15100">
          <a:solidFill>
            <a:schemeClr val="tx2"/>
          </a:solidFill>
          <a:latin typeface="Times New Roman" charset="0"/>
          <a:ea typeface="MS PGothic" pitchFamily="34" charset="-128"/>
        </a:defRPr>
      </a:lvl2pPr>
      <a:lvl3pPr algn="ctr" defTabSz="3135313" rtl="0" eaLnBrk="0" fontAlgn="base" hangingPunct="0">
        <a:spcBef>
          <a:spcPct val="0"/>
        </a:spcBef>
        <a:spcAft>
          <a:spcPct val="0"/>
        </a:spcAft>
        <a:defRPr sz="15100">
          <a:solidFill>
            <a:schemeClr val="tx2"/>
          </a:solidFill>
          <a:latin typeface="Times New Roman" charset="0"/>
          <a:ea typeface="MS PGothic" pitchFamily="34" charset="-128"/>
        </a:defRPr>
      </a:lvl3pPr>
      <a:lvl4pPr algn="ctr" defTabSz="3135313" rtl="0" eaLnBrk="0" fontAlgn="base" hangingPunct="0">
        <a:spcBef>
          <a:spcPct val="0"/>
        </a:spcBef>
        <a:spcAft>
          <a:spcPct val="0"/>
        </a:spcAft>
        <a:defRPr sz="15100">
          <a:solidFill>
            <a:schemeClr val="tx2"/>
          </a:solidFill>
          <a:latin typeface="Times New Roman" charset="0"/>
          <a:ea typeface="MS PGothic" pitchFamily="34" charset="-128"/>
        </a:defRPr>
      </a:lvl4pPr>
      <a:lvl5pPr algn="ctr" defTabSz="3135313" rtl="0" eaLnBrk="0" fontAlgn="base" hangingPunct="0">
        <a:spcBef>
          <a:spcPct val="0"/>
        </a:spcBef>
        <a:spcAft>
          <a:spcPct val="0"/>
        </a:spcAft>
        <a:defRPr sz="15100">
          <a:solidFill>
            <a:schemeClr val="tx2"/>
          </a:solidFill>
          <a:latin typeface="Times New Roman" charset="0"/>
          <a:ea typeface="MS PGothic" pitchFamily="34" charset="-128"/>
        </a:defRPr>
      </a:lvl5pPr>
      <a:lvl6pPr marL="457200" algn="ctr" defTabSz="3135313" rtl="0" fontAlgn="base">
        <a:spcBef>
          <a:spcPct val="0"/>
        </a:spcBef>
        <a:spcAft>
          <a:spcPct val="0"/>
        </a:spcAft>
        <a:defRPr sz="15100">
          <a:solidFill>
            <a:schemeClr val="tx2"/>
          </a:solidFill>
          <a:latin typeface="Times New Roman" charset="0"/>
          <a:ea typeface="ＭＳ Ｐゴシック" charset="0"/>
        </a:defRPr>
      </a:lvl6pPr>
      <a:lvl7pPr marL="914400" algn="ctr" defTabSz="3135313" rtl="0" fontAlgn="base">
        <a:spcBef>
          <a:spcPct val="0"/>
        </a:spcBef>
        <a:spcAft>
          <a:spcPct val="0"/>
        </a:spcAft>
        <a:defRPr sz="15100">
          <a:solidFill>
            <a:schemeClr val="tx2"/>
          </a:solidFill>
          <a:latin typeface="Times New Roman" charset="0"/>
          <a:ea typeface="ＭＳ Ｐゴシック" charset="0"/>
        </a:defRPr>
      </a:lvl7pPr>
      <a:lvl8pPr marL="1371600" algn="ctr" defTabSz="3135313" rtl="0" fontAlgn="base">
        <a:spcBef>
          <a:spcPct val="0"/>
        </a:spcBef>
        <a:spcAft>
          <a:spcPct val="0"/>
        </a:spcAft>
        <a:defRPr sz="15100">
          <a:solidFill>
            <a:schemeClr val="tx2"/>
          </a:solidFill>
          <a:latin typeface="Times New Roman" charset="0"/>
          <a:ea typeface="ＭＳ Ｐゴシック" charset="0"/>
        </a:defRPr>
      </a:lvl8pPr>
      <a:lvl9pPr marL="1828800" algn="ctr" defTabSz="3135313" rtl="0" fontAlgn="base">
        <a:spcBef>
          <a:spcPct val="0"/>
        </a:spcBef>
        <a:spcAft>
          <a:spcPct val="0"/>
        </a:spcAft>
        <a:defRPr sz="15100">
          <a:solidFill>
            <a:schemeClr val="tx2"/>
          </a:solidFill>
          <a:latin typeface="Times New Roman" charset="0"/>
          <a:ea typeface="ＭＳ Ｐゴシック" charset="0"/>
        </a:defRPr>
      </a:lvl9pPr>
    </p:titleStyle>
    <p:bodyStyle>
      <a:lvl1pPr marL="1176338" indent="-1176338" algn="l" defTabSz="3135313" rtl="0" eaLnBrk="0" fontAlgn="base" hangingPunct="0">
        <a:spcBef>
          <a:spcPct val="20000"/>
        </a:spcBef>
        <a:spcAft>
          <a:spcPct val="0"/>
        </a:spcAft>
        <a:buChar char="•"/>
        <a:defRPr sz="11000">
          <a:solidFill>
            <a:schemeClr val="tx1"/>
          </a:solidFill>
          <a:latin typeface="+mn-lt"/>
          <a:ea typeface="MS PGothic" pitchFamily="34" charset="-128"/>
          <a:cs typeface="+mn-cs"/>
        </a:defRPr>
      </a:lvl1pPr>
      <a:lvl2pPr marL="2547938" indent="-981075" algn="l" defTabSz="3135313" rtl="0" eaLnBrk="0" fontAlgn="base" hangingPunct="0">
        <a:spcBef>
          <a:spcPct val="20000"/>
        </a:spcBef>
        <a:spcAft>
          <a:spcPct val="0"/>
        </a:spcAft>
        <a:buChar char="–"/>
        <a:defRPr sz="9600">
          <a:solidFill>
            <a:schemeClr val="tx1"/>
          </a:solidFill>
          <a:latin typeface="+mn-lt"/>
          <a:ea typeface="MS PGothic" pitchFamily="34" charset="-128"/>
        </a:defRPr>
      </a:lvl2pPr>
      <a:lvl3pPr marL="3919538" indent="-784225" algn="l" defTabSz="3135313" rtl="0" eaLnBrk="0" fontAlgn="base" hangingPunct="0">
        <a:spcBef>
          <a:spcPct val="20000"/>
        </a:spcBef>
        <a:spcAft>
          <a:spcPct val="0"/>
        </a:spcAft>
        <a:buChar char="•"/>
        <a:defRPr sz="8200">
          <a:solidFill>
            <a:schemeClr val="tx1"/>
          </a:solidFill>
          <a:latin typeface="+mn-lt"/>
          <a:ea typeface="MS PGothic" pitchFamily="34" charset="-128"/>
        </a:defRPr>
      </a:lvl3pPr>
      <a:lvl4pPr marL="5486400" indent="-784225" algn="l" defTabSz="3135313" rtl="0" eaLnBrk="0" fontAlgn="base" hangingPunct="0">
        <a:spcBef>
          <a:spcPct val="20000"/>
        </a:spcBef>
        <a:spcAft>
          <a:spcPct val="0"/>
        </a:spcAft>
        <a:buChar char="–"/>
        <a:defRPr sz="6900">
          <a:solidFill>
            <a:schemeClr val="tx1"/>
          </a:solidFill>
          <a:latin typeface="+mn-lt"/>
          <a:ea typeface="MS PGothic" pitchFamily="34" charset="-128"/>
        </a:defRPr>
      </a:lvl4pPr>
      <a:lvl5pPr marL="7053263" indent="-782638" algn="l" defTabSz="3135313" rtl="0" eaLnBrk="0" fontAlgn="base" hangingPunct="0">
        <a:spcBef>
          <a:spcPct val="20000"/>
        </a:spcBef>
        <a:spcAft>
          <a:spcPct val="0"/>
        </a:spcAft>
        <a:buChar char="»"/>
        <a:defRPr sz="6900">
          <a:solidFill>
            <a:schemeClr val="tx1"/>
          </a:solidFill>
          <a:latin typeface="+mn-lt"/>
          <a:ea typeface="MS PGothic" pitchFamily="34" charset="-128"/>
        </a:defRPr>
      </a:lvl5pPr>
      <a:lvl6pPr marL="7510463" indent="-782638" algn="l" defTabSz="3135313" rtl="0" fontAlgn="base">
        <a:spcBef>
          <a:spcPct val="20000"/>
        </a:spcBef>
        <a:spcAft>
          <a:spcPct val="0"/>
        </a:spcAft>
        <a:buChar char="»"/>
        <a:defRPr sz="6900">
          <a:solidFill>
            <a:schemeClr val="tx1"/>
          </a:solidFill>
          <a:latin typeface="+mn-lt"/>
          <a:ea typeface="+mn-ea"/>
        </a:defRPr>
      </a:lvl6pPr>
      <a:lvl7pPr marL="7967663" indent="-782638" algn="l" defTabSz="3135313" rtl="0" fontAlgn="base">
        <a:spcBef>
          <a:spcPct val="20000"/>
        </a:spcBef>
        <a:spcAft>
          <a:spcPct val="0"/>
        </a:spcAft>
        <a:buChar char="»"/>
        <a:defRPr sz="6900">
          <a:solidFill>
            <a:schemeClr val="tx1"/>
          </a:solidFill>
          <a:latin typeface="+mn-lt"/>
          <a:ea typeface="+mn-ea"/>
        </a:defRPr>
      </a:lvl7pPr>
      <a:lvl8pPr marL="8424863" indent="-782638" algn="l" defTabSz="3135313" rtl="0" fontAlgn="base">
        <a:spcBef>
          <a:spcPct val="20000"/>
        </a:spcBef>
        <a:spcAft>
          <a:spcPct val="0"/>
        </a:spcAft>
        <a:buChar char="»"/>
        <a:defRPr sz="6900">
          <a:solidFill>
            <a:schemeClr val="tx1"/>
          </a:solidFill>
          <a:latin typeface="+mn-lt"/>
          <a:ea typeface="+mn-ea"/>
        </a:defRPr>
      </a:lvl8pPr>
      <a:lvl9pPr marL="8882063" indent="-782638" algn="l" defTabSz="3135313" rtl="0" fontAlgn="base">
        <a:spcBef>
          <a:spcPct val="20000"/>
        </a:spcBef>
        <a:spcAft>
          <a:spcPct val="0"/>
        </a:spcAft>
        <a:buChar char="»"/>
        <a:defRPr sz="69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8.tiff"/><Relationship Id="rId12" Type="http://schemas.openxmlformats.org/officeDocument/2006/relationships/image" Target="../media/image9.tiff"/><Relationship Id="rId1" Type="http://schemas.openxmlformats.org/officeDocument/2006/relationships/themeOverride" Target="../theme/themeOverride1.xml"/><Relationship Id="rId2" Type="http://schemas.openxmlformats.org/officeDocument/2006/relationships/slideLayout" Target="../slideLayouts/slideLayout5.xml"/><Relationship Id="rId3" Type="http://schemas.openxmlformats.org/officeDocument/2006/relationships/notesSlide" Target="../notesSlides/notesSlide1.xml"/><Relationship Id="rId4" Type="http://schemas.openxmlformats.org/officeDocument/2006/relationships/image" Target="../media/image1.png"/><Relationship Id="rId5" Type="http://schemas.openxmlformats.org/officeDocument/2006/relationships/image" Target="../media/image2.tiff"/><Relationship Id="rId6" Type="http://schemas.openxmlformats.org/officeDocument/2006/relationships/image" Target="../media/image3.tiff"/><Relationship Id="rId7" Type="http://schemas.openxmlformats.org/officeDocument/2006/relationships/image" Target="../media/image4.tiff"/><Relationship Id="rId8" Type="http://schemas.openxmlformats.org/officeDocument/2006/relationships/image" Target="../media/image5.tiff"/><Relationship Id="rId9" Type="http://schemas.openxmlformats.org/officeDocument/2006/relationships/image" Target="../media/image6.tiff"/><Relationship Id="rId10"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673" y="-597479"/>
            <a:ext cx="33265886" cy="44945879"/>
          </a:xfrm>
          <a:prstGeom prst="rect">
            <a:avLst/>
          </a:prstGeom>
        </p:spPr>
      </p:pic>
      <p:sp>
        <p:nvSpPr>
          <p:cNvPr id="30" name="Conclusions Title"/>
          <p:cNvSpPr txBox="1">
            <a:spLocks/>
          </p:cNvSpPr>
          <p:nvPr/>
        </p:nvSpPr>
        <p:spPr bwMode="auto">
          <a:xfrm>
            <a:off x="22237797" y="28344610"/>
            <a:ext cx="7101954" cy="139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13502" tIns="156751" rIns="313502" bIns="156751" numCol="1" anchor="b" anchorCtr="0" compatLnSpc="1">
            <a:prstTxWarp prst="textNoShape">
              <a:avLst/>
            </a:prstTxWarp>
          </a:bodyPr>
          <a:lstStyle>
            <a:lvl1pPr marL="0" indent="0" algn="l" defTabSz="3135313" rtl="0" eaLnBrk="0" fontAlgn="base" hangingPunct="0">
              <a:spcBef>
                <a:spcPct val="20000"/>
              </a:spcBef>
              <a:spcAft>
                <a:spcPct val="0"/>
              </a:spcAft>
              <a:buNone/>
              <a:defRPr sz="2400" b="1">
                <a:solidFill>
                  <a:schemeClr val="tx1"/>
                </a:solidFill>
                <a:latin typeface="+mn-lt"/>
                <a:ea typeface="MS PGothic" pitchFamily="34" charset="-128"/>
                <a:cs typeface="+mn-cs"/>
              </a:defRPr>
            </a:lvl1pPr>
            <a:lvl2pPr marL="457200" indent="0" algn="l" defTabSz="3135313" rtl="0" eaLnBrk="0" fontAlgn="base" hangingPunct="0">
              <a:spcBef>
                <a:spcPct val="20000"/>
              </a:spcBef>
              <a:spcAft>
                <a:spcPct val="0"/>
              </a:spcAft>
              <a:buNone/>
              <a:defRPr sz="2000" b="1">
                <a:solidFill>
                  <a:schemeClr val="tx1"/>
                </a:solidFill>
                <a:latin typeface="+mn-lt"/>
                <a:ea typeface="MS PGothic" pitchFamily="34" charset="-128"/>
              </a:defRPr>
            </a:lvl2pPr>
            <a:lvl3pPr marL="914400" indent="0" algn="l" defTabSz="3135313" rtl="0" eaLnBrk="0" fontAlgn="base" hangingPunct="0">
              <a:spcBef>
                <a:spcPct val="20000"/>
              </a:spcBef>
              <a:spcAft>
                <a:spcPct val="0"/>
              </a:spcAft>
              <a:buNone/>
              <a:defRPr sz="1800" b="1">
                <a:solidFill>
                  <a:schemeClr val="tx1"/>
                </a:solidFill>
                <a:latin typeface="+mn-lt"/>
                <a:ea typeface="MS PGothic" pitchFamily="34" charset="-128"/>
              </a:defRPr>
            </a:lvl3pPr>
            <a:lvl4pPr marL="13716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4pPr>
            <a:lvl5pPr marL="18288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5pPr>
            <a:lvl6pPr marL="2286000" indent="0" algn="l" defTabSz="3135313" rtl="0" fontAlgn="base">
              <a:spcBef>
                <a:spcPct val="20000"/>
              </a:spcBef>
              <a:spcAft>
                <a:spcPct val="0"/>
              </a:spcAft>
              <a:buNone/>
              <a:defRPr sz="1600" b="1">
                <a:solidFill>
                  <a:schemeClr val="tx1"/>
                </a:solidFill>
                <a:latin typeface="+mn-lt"/>
                <a:ea typeface="+mn-ea"/>
              </a:defRPr>
            </a:lvl6pPr>
            <a:lvl7pPr marL="2743200" indent="0" algn="l" defTabSz="3135313" rtl="0" fontAlgn="base">
              <a:spcBef>
                <a:spcPct val="20000"/>
              </a:spcBef>
              <a:spcAft>
                <a:spcPct val="0"/>
              </a:spcAft>
              <a:buNone/>
              <a:defRPr sz="1600" b="1">
                <a:solidFill>
                  <a:schemeClr val="tx1"/>
                </a:solidFill>
                <a:latin typeface="+mn-lt"/>
                <a:ea typeface="+mn-ea"/>
              </a:defRPr>
            </a:lvl7pPr>
            <a:lvl8pPr marL="3200400" indent="0" algn="l" defTabSz="3135313" rtl="0" fontAlgn="base">
              <a:spcBef>
                <a:spcPct val="20000"/>
              </a:spcBef>
              <a:spcAft>
                <a:spcPct val="0"/>
              </a:spcAft>
              <a:buNone/>
              <a:defRPr sz="1600" b="1">
                <a:solidFill>
                  <a:schemeClr val="tx1"/>
                </a:solidFill>
                <a:latin typeface="+mn-lt"/>
                <a:ea typeface="+mn-ea"/>
              </a:defRPr>
            </a:lvl8pPr>
            <a:lvl9pPr marL="3657600" indent="0" algn="l" defTabSz="3135313" rtl="0" fontAlgn="base">
              <a:spcBef>
                <a:spcPct val="20000"/>
              </a:spcBef>
              <a:spcAft>
                <a:spcPct val="0"/>
              </a:spcAft>
              <a:buNone/>
              <a:defRPr sz="1600" b="1">
                <a:solidFill>
                  <a:schemeClr val="tx1"/>
                </a:solidFill>
                <a:latin typeface="+mn-lt"/>
                <a:ea typeface="+mn-ea"/>
              </a:defRPr>
            </a:lvl9pPr>
          </a:lstStyle>
          <a:p>
            <a:r>
              <a:rPr lang="en-US" altLang="en-US" sz="4400" kern="0" dirty="0" smtClean="0">
                <a:solidFill>
                  <a:srgbClr val="005581"/>
                </a:solidFill>
                <a:latin typeface="Arial" pitchFamily="34" charset="0"/>
              </a:rPr>
              <a:t>Educational Outreach</a:t>
            </a:r>
            <a:endParaRPr lang="en-US" altLang="en-US" sz="4400" kern="0" dirty="0">
              <a:solidFill>
                <a:srgbClr val="005581"/>
              </a:solidFill>
              <a:latin typeface="Arial" pitchFamily="34" charset="0"/>
            </a:endParaRPr>
          </a:p>
        </p:txBody>
      </p:sp>
      <p:sp>
        <p:nvSpPr>
          <p:cNvPr id="28" name="Results Title"/>
          <p:cNvSpPr txBox="1">
            <a:spLocks/>
          </p:cNvSpPr>
          <p:nvPr/>
        </p:nvSpPr>
        <p:spPr bwMode="auto">
          <a:xfrm>
            <a:off x="22655774" y="6321478"/>
            <a:ext cx="8001000" cy="1275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13502" tIns="156751" rIns="313502" bIns="156751" numCol="1" anchor="b" anchorCtr="0" compatLnSpc="1">
            <a:prstTxWarp prst="textNoShape">
              <a:avLst/>
            </a:prstTxWarp>
          </a:bodyPr>
          <a:lstStyle>
            <a:lvl1pPr marL="0" indent="0" algn="l" defTabSz="3135313" rtl="0" eaLnBrk="0" fontAlgn="base" hangingPunct="0">
              <a:spcBef>
                <a:spcPct val="20000"/>
              </a:spcBef>
              <a:spcAft>
                <a:spcPct val="0"/>
              </a:spcAft>
              <a:buNone/>
              <a:defRPr sz="2400" b="1">
                <a:solidFill>
                  <a:schemeClr val="tx1"/>
                </a:solidFill>
                <a:latin typeface="+mn-lt"/>
                <a:ea typeface="MS PGothic" pitchFamily="34" charset="-128"/>
                <a:cs typeface="+mn-cs"/>
              </a:defRPr>
            </a:lvl1pPr>
            <a:lvl2pPr marL="457200" indent="0" algn="l" defTabSz="3135313" rtl="0" eaLnBrk="0" fontAlgn="base" hangingPunct="0">
              <a:spcBef>
                <a:spcPct val="20000"/>
              </a:spcBef>
              <a:spcAft>
                <a:spcPct val="0"/>
              </a:spcAft>
              <a:buNone/>
              <a:defRPr sz="2000" b="1">
                <a:solidFill>
                  <a:schemeClr val="tx1"/>
                </a:solidFill>
                <a:latin typeface="+mn-lt"/>
                <a:ea typeface="MS PGothic" pitchFamily="34" charset="-128"/>
              </a:defRPr>
            </a:lvl2pPr>
            <a:lvl3pPr marL="914400" indent="0" algn="l" defTabSz="3135313" rtl="0" eaLnBrk="0" fontAlgn="base" hangingPunct="0">
              <a:spcBef>
                <a:spcPct val="20000"/>
              </a:spcBef>
              <a:spcAft>
                <a:spcPct val="0"/>
              </a:spcAft>
              <a:buNone/>
              <a:defRPr sz="1800" b="1">
                <a:solidFill>
                  <a:schemeClr val="tx1"/>
                </a:solidFill>
                <a:latin typeface="+mn-lt"/>
                <a:ea typeface="MS PGothic" pitchFamily="34" charset="-128"/>
              </a:defRPr>
            </a:lvl3pPr>
            <a:lvl4pPr marL="13716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4pPr>
            <a:lvl5pPr marL="18288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5pPr>
            <a:lvl6pPr marL="2286000" indent="0" algn="l" defTabSz="3135313" rtl="0" fontAlgn="base">
              <a:spcBef>
                <a:spcPct val="20000"/>
              </a:spcBef>
              <a:spcAft>
                <a:spcPct val="0"/>
              </a:spcAft>
              <a:buNone/>
              <a:defRPr sz="1600" b="1">
                <a:solidFill>
                  <a:schemeClr val="tx1"/>
                </a:solidFill>
                <a:latin typeface="+mn-lt"/>
                <a:ea typeface="+mn-ea"/>
              </a:defRPr>
            </a:lvl6pPr>
            <a:lvl7pPr marL="2743200" indent="0" algn="l" defTabSz="3135313" rtl="0" fontAlgn="base">
              <a:spcBef>
                <a:spcPct val="20000"/>
              </a:spcBef>
              <a:spcAft>
                <a:spcPct val="0"/>
              </a:spcAft>
              <a:buNone/>
              <a:defRPr sz="1600" b="1">
                <a:solidFill>
                  <a:schemeClr val="tx1"/>
                </a:solidFill>
                <a:latin typeface="+mn-lt"/>
                <a:ea typeface="+mn-ea"/>
              </a:defRPr>
            </a:lvl7pPr>
            <a:lvl8pPr marL="3200400" indent="0" algn="l" defTabSz="3135313" rtl="0" fontAlgn="base">
              <a:spcBef>
                <a:spcPct val="20000"/>
              </a:spcBef>
              <a:spcAft>
                <a:spcPct val="0"/>
              </a:spcAft>
              <a:buNone/>
              <a:defRPr sz="1600" b="1">
                <a:solidFill>
                  <a:schemeClr val="tx1"/>
                </a:solidFill>
                <a:latin typeface="+mn-lt"/>
                <a:ea typeface="+mn-ea"/>
              </a:defRPr>
            </a:lvl8pPr>
            <a:lvl9pPr marL="3657600" indent="0" algn="l" defTabSz="3135313" rtl="0" fontAlgn="base">
              <a:spcBef>
                <a:spcPct val="20000"/>
              </a:spcBef>
              <a:spcAft>
                <a:spcPct val="0"/>
              </a:spcAft>
              <a:buNone/>
              <a:defRPr sz="1600" b="1">
                <a:solidFill>
                  <a:schemeClr val="tx1"/>
                </a:solidFill>
                <a:latin typeface="+mn-lt"/>
                <a:ea typeface="+mn-ea"/>
              </a:defRPr>
            </a:lvl9pPr>
          </a:lstStyle>
          <a:p>
            <a:r>
              <a:rPr lang="en-US" altLang="en-US" sz="4400" kern="0" dirty="0" smtClean="0">
                <a:solidFill>
                  <a:srgbClr val="005581"/>
                </a:solidFill>
                <a:latin typeface="Arial" pitchFamily="34" charset="0"/>
              </a:rPr>
              <a:t>Cool Campus Challenge 2.0</a:t>
            </a:r>
            <a:endParaRPr lang="en-US" altLang="en-US" sz="4400" kern="0" dirty="0">
              <a:solidFill>
                <a:srgbClr val="005581"/>
              </a:solidFill>
              <a:latin typeface="Arial" pitchFamily="34" charset="0"/>
            </a:endParaRPr>
          </a:p>
        </p:txBody>
      </p:sp>
      <p:sp>
        <p:nvSpPr>
          <p:cNvPr id="7" name="Introduction Title"/>
          <p:cNvSpPr>
            <a:spLocks noGrp="1"/>
          </p:cNvSpPr>
          <p:nvPr>
            <p:ph type="body" idx="1"/>
          </p:nvPr>
        </p:nvSpPr>
        <p:spPr>
          <a:xfrm>
            <a:off x="819029" y="6247596"/>
            <a:ext cx="3858490" cy="1396395"/>
          </a:xfrm>
        </p:spPr>
        <p:txBody>
          <a:bodyPr/>
          <a:lstStyle/>
          <a:p>
            <a:r>
              <a:rPr lang="en-US" altLang="en-US" sz="4400" dirty="0" smtClean="0">
                <a:solidFill>
                  <a:srgbClr val="005581"/>
                </a:solidFill>
                <a:latin typeface="Arial" pitchFamily="34" charset="0"/>
              </a:rPr>
              <a:t>Mission</a:t>
            </a:r>
            <a:endParaRPr lang="en-US" altLang="en-US" sz="4400" dirty="0">
              <a:solidFill>
                <a:srgbClr val="005581"/>
              </a:solidFill>
              <a:latin typeface="Arial" pitchFamily="34" charset="0"/>
            </a:endParaRPr>
          </a:p>
        </p:txBody>
      </p:sp>
      <p:sp>
        <p:nvSpPr>
          <p:cNvPr id="6" name="Main Title"/>
          <p:cNvSpPr>
            <a:spLocks noGrp="1"/>
          </p:cNvSpPr>
          <p:nvPr>
            <p:ph type="title"/>
          </p:nvPr>
        </p:nvSpPr>
        <p:spPr>
          <a:xfrm>
            <a:off x="-512550" y="930917"/>
            <a:ext cx="33932813" cy="4775200"/>
          </a:xfrm>
          <a:solidFill>
            <a:srgbClr val="1295D8"/>
          </a:solidFill>
          <a:ln>
            <a:noFill/>
          </a:ln>
        </p:spPr>
        <p:txBody>
          <a:bodyPr/>
          <a:lstStyle/>
          <a:p>
            <a:pPr>
              <a:defRPr/>
            </a:pPr>
            <a:r>
              <a:rPr lang="en-US" sz="10000" dirty="0" smtClean="0">
                <a:solidFill>
                  <a:schemeClr val="bg1"/>
                </a:solidFill>
                <a:latin typeface="Arial" charset="0"/>
                <a:ea typeface="Arial" charset="0"/>
                <a:cs typeface="Arial" charset="0"/>
              </a:rPr>
              <a:t>UC </a:t>
            </a:r>
            <a:r>
              <a:rPr lang="en-US" sz="10000" dirty="0">
                <a:solidFill>
                  <a:schemeClr val="bg1"/>
                </a:solidFill>
                <a:latin typeface="Arial" charset="0"/>
                <a:ea typeface="Arial" charset="0"/>
                <a:cs typeface="Arial" charset="0"/>
              </a:rPr>
              <a:t>Irvine CNI Student Engagement Fellow </a:t>
            </a:r>
            <a:r>
              <a:rPr lang="en-US" sz="10000" dirty="0" smtClean="0">
                <a:solidFill>
                  <a:schemeClr val="bg1"/>
                </a:solidFill>
                <a:latin typeface="Arial" charset="0"/>
                <a:ea typeface="Arial" charset="0"/>
                <a:cs typeface="Arial" charset="0"/>
              </a:rPr>
              <a:t/>
            </a:r>
            <a:br>
              <a:rPr lang="en-US" sz="10000" dirty="0" smtClean="0">
                <a:solidFill>
                  <a:schemeClr val="bg1"/>
                </a:solidFill>
                <a:latin typeface="Arial" charset="0"/>
                <a:ea typeface="Arial" charset="0"/>
                <a:cs typeface="Arial" charset="0"/>
              </a:rPr>
            </a:br>
            <a:r>
              <a:rPr lang="en-US" sz="10000" dirty="0" smtClean="0">
                <a:solidFill>
                  <a:schemeClr val="bg1"/>
                </a:solidFill>
                <a:latin typeface="Arial" charset="0"/>
                <a:ea typeface="Arial" charset="0"/>
                <a:cs typeface="Arial" charset="0"/>
              </a:rPr>
              <a:t>Projects </a:t>
            </a:r>
            <a:r>
              <a:rPr lang="en-US" sz="10000" dirty="0">
                <a:solidFill>
                  <a:schemeClr val="bg1"/>
                </a:solidFill>
                <a:latin typeface="Arial" charset="0"/>
                <a:ea typeface="Arial" charset="0"/>
                <a:cs typeface="Arial" charset="0"/>
              </a:rPr>
              <a:t>and Successes </a:t>
            </a:r>
            <a:r>
              <a:rPr lang="en-US" sz="24200" dirty="0">
                <a:solidFill>
                  <a:schemeClr val="bg1"/>
                </a:solidFill>
                <a:latin typeface="Arial" charset="0"/>
                <a:ea typeface="Arial" charset="0"/>
                <a:cs typeface="Arial" charset="0"/>
              </a:rPr>
              <a:t/>
            </a:r>
            <a:br>
              <a:rPr lang="en-US" sz="24200" dirty="0">
                <a:solidFill>
                  <a:schemeClr val="bg1"/>
                </a:solidFill>
                <a:latin typeface="Arial" charset="0"/>
                <a:ea typeface="Arial" charset="0"/>
                <a:cs typeface="Arial" charset="0"/>
              </a:rPr>
            </a:br>
            <a:r>
              <a:rPr lang="en-US" sz="4800" dirty="0" smtClean="0">
                <a:solidFill>
                  <a:schemeClr val="bg1"/>
                </a:solidFill>
                <a:latin typeface="Arial" charset="0"/>
                <a:ea typeface="Arial" charset="0"/>
                <a:cs typeface="Arial" charset="0"/>
              </a:rPr>
              <a:t>Samer Khan, MPH, 2018 – 2019 UCI CNI Student Engagement Fellow</a:t>
            </a:r>
            <a:endParaRPr lang="en-US" sz="10500" dirty="0">
              <a:solidFill>
                <a:schemeClr val="bg1"/>
              </a:solidFill>
              <a:latin typeface="Arial" charset="0"/>
              <a:ea typeface="Arial" charset="0"/>
              <a:cs typeface="Arial" charset="0"/>
            </a:endParaRPr>
          </a:p>
        </p:txBody>
      </p:sp>
      <p:sp>
        <p:nvSpPr>
          <p:cNvPr id="41" name="Materials Title"/>
          <p:cNvSpPr txBox="1">
            <a:spLocks/>
          </p:cNvSpPr>
          <p:nvPr/>
        </p:nvSpPr>
        <p:spPr bwMode="auto">
          <a:xfrm>
            <a:off x="840800" y="13106400"/>
            <a:ext cx="4107871" cy="139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13502" tIns="156751" rIns="313502" bIns="156751" numCol="1" anchor="b" anchorCtr="0" compatLnSpc="1">
            <a:prstTxWarp prst="textNoShape">
              <a:avLst/>
            </a:prstTxWarp>
          </a:bodyPr>
          <a:lstStyle>
            <a:lvl1pPr marL="0" indent="0" algn="l" defTabSz="3135313" rtl="0" eaLnBrk="0" fontAlgn="base" hangingPunct="0">
              <a:spcBef>
                <a:spcPct val="20000"/>
              </a:spcBef>
              <a:spcAft>
                <a:spcPct val="0"/>
              </a:spcAft>
              <a:buNone/>
              <a:defRPr sz="2400" b="1">
                <a:solidFill>
                  <a:schemeClr val="tx1"/>
                </a:solidFill>
                <a:latin typeface="+mn-lt"/>
                <a:ea typeface="MS PGothic" pitchFamily="34" charset="-128"/>
                <a:cs typeface="+mn-cs"/>
              </a:defRPr>
            </a:lvl1pPr>
            <a:lvl2pPr marL="457200" indent="0" algn="l" defTabSz="3135313" rtl="0" eaLnBrk="0" fontAlgn="base" hangingPunct="0">
              <a:spcBef>
                <a:spcPct val="20000"/>
              </a:spcBef>
              <a:spcAft>
                <a:spcPct val="0"/>
              </a:spcAft>
              <a:buNone/>
              <a:defRPr sz="2000" b="1">
                <a:solidFill>
                  <a:schemeClr val="tx1"/>
                </a:solidFill>
                <a:latin typeface="+mn-lt"/>
                <a:ea typeface="MS PGothic" pitchFamily="34" charset="-128"/>
              </a:defRPr>
            </a:lvl2pPr>
            <a:lvl3pPr marL="914400" indent="0" algn="l" defTabSz="3135313" rtl="0" eaLnBrk="0" fontAlgn="base" hangingPunct="0">
              <a:spcBef>
                <a:spcPct val="20000"/>
              </a:spcBef>
              <a:spcAft>
                <a:spcPct val="0"/>
              </a:spcAft>
              <a:buNone/>
              <a:defRPr sz="1800" b="1">
                <a:solidFill>
                  <a:schemeClr val="tx1"/>
                </a:solidFill>
                <a:latin typeface="+mn-lt"/>
                <a:ea typeface="MS PGothic" pitchFamily="34" charset="-128"/>
              </a:defRPr>
            </a:lvl3pPr>
            <a:lvl4pPr marL="13716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4pPr>
            <a:lvl5pPr marL="18288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5pPr>
            <a:lvl6pPr marL="2286000" indent="0" algn="l" defTabSz="3135313" rtl="0" fontAlgn="base">
              <a:spcBef>
                <a:spcPct val="20000"/>
              </a:spcBef>
              <a:spcAft>
                <a:spcPct val="0"/>
              </a:spcAft>
              <a:buNone/>
              <a:defRPr sz="1600" b="1">
                <a:solidFill>
                  <a:schemeClr val="tx1"/>
                </a:solidFill>
                <a:latin typeface="+mn-lt"/>
                <a:ea typeface="+mn-ea"/>
              </a:defRPr>
            </a:lvl6pPr>
            <a:lvl7pPr marL="2743200" indent="0" algn="l" defTabSz="3135313" rtl="0" fontAlgn="base">
              <a:spcBef>
                <a:spcPct val="20000"/>
              </a:spcBef>
              <a:spcAft>
                <a:spcPct val="0"/>
              </a:spcAft>
              <a:buNone/>
              <a:defRPr sz="1600" b="1">
                <a:solidFill>
                  <a:schemeClr val="tx1"/>
                </a:solidFill>
                <a:latin typeface="+mn-lt"/>
                <a:ea typeface="+mn-ea"/>
              </a:defRPr>
            </a:lvl7pPr>
            <a:lvl8pPr marL="3200400" indent="0" algn="l" defTabSz="3135313" rtl="0" fontAlgn="base">
              <a:spcBef>
                <a:spcPct val="20000"/>
              </a:spcBef>
              <a:spcAft>
                <a:spcPct val="0"/>
              </a:spcAft>
              <a:buNone/>
              <a:defRPr sz="1600" b="1">
                <a:solidFill>
                  <a:schemeClr val="tx1"/>
                </a:solidFill>
                <a:latin typeface="+mn-lt"/>
                <a:ea typeface="+mn-ea"/>
              </a:defRPr>
            </a:lvl8pPr>
            <a:lvl9pPr marL="3657600" indent="0" algn="l" defTabSz="3135313" rtl="0" fontAlgn="base">
              <a:spcBef>
                <a:spcPct val="20000"/>
              </a:spcBef>
              <a:spcAft>
                <a:spcPct val="0"/>
              </a:spcAft>
              <a:buNone/>
              <a:defRPr sz="1600" b="1">
                <a:solidFill>
                  <a:schemeClr val="tx1"/>
                </a:solidFill>
                <a:latin typeface="+mn-lt"/>
                <a:ea typeface="+mn-ea"/>
              </a:defRPr>
            </a:lvl9pPr>
          </a:lstStyle>
          <a:p>
            <a:r>
              <a:rPr lang="en-US" altLang="en-US" sz="4400" kern="0" dirty="0" smtClean="0">
                <a:solidFill>
                  <a:srgbClr val="005581"/>
                </a:solidFill>
                <a:latin typeface="Arial" pitchFamily="34" charset="0"/>
              </a:rPr>
              <a:t>Partnerships</a:t>
            </a:r>
            <a:endParaRPr lang="en-US" altLang="en-US" sz="4400" kern="0" dirty="0">
              <a:solidFill>
                <a:srgbClr val="005581"/>
              </a:solidFill>
              <a:latin typeface="Arial" pitchFamily="34" charset="0"/>
            </a:endParaRPr>
          </a:p>
        </p:txBody>
      </p:sp>
      <p:pic>
        <p:nvPicPr>
          <p:cNvPr id="5" name="Picture 4"/>
          <p:cNvPicPr>
            <a:picLocks noChangeAspect="1"/>
          </p:cNvPicPr>
          <p:nvPr/>
        </p:nvPicPr>
        <p:blipFill>
          <a:blip r:embed="rId5"/>
          <a:stretch>
            <a:fillRect/>
          </a:stretch>
        </p:blipFill>
        <p:spPr>
          <a:xfrm>
            <a:off x="23422808" y="18618216"/>
            <a:ext cx="8198151" cy="9837294"/>
          </a:xfrm>
          <a:prstGeom prst="rect">
            <a:avLst/>
          </a:prstGeom>
        </p:spPr>
      </p:pic>
      <p:sp>
        <p:nvSpPr>
          <p:cNvPr id="47" name="Materials Title"/>
          <p:cNvSpPr txBox="1">
            <a:spLocks/>
          </p:cNvSpPr>
          <p:nvPr/>
        </p:nvSpPr>
        <p:spPr bwMode="auto">
          <a:xfrm>
            <a:off x="11062350" y="19491258"/>
            <a:ext cx="10436113" cy="1127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13502" tIns="156751" rIns="313502" bIns="156751" numCol="1" anchor="b" anchorCtr="0" compatLnSpc="1">
            <a:prstTxWarp prst="textNoShape">
              <a:avLst/>
            </a:prstTxWarp>
          </a:bodyPr>
          <a:lstStyle>
            <a:lvl1pPr marL="0" indent="0" algn="l" defTabSz="3135313" rtl="0" eaLnBrk="0" fontAlgn="base" hangingPunct="0">
              <a:spcBef>
                <a:spcPct val="20000"/>
              </a:spcBef>
              <a:spcAft>
                <a:spcPct val="0"/>
              </a:spcAft>
              <a:buNone/>
              <a:defRPr sz="2400" b="1">
                <a:solidFill>
                  <a:schemeClr val="tx1"/>
                </a:solidFill>
                <a:latin typeface="+mn-lt"/>
                <a:ea typeface="MS PGothic" pitchFamily="34" charset="-128"/>
                <a:cs typeface="+mn-cs"/>
              </a:defRPr>
            </a:lvl1pPr>
            <a:lvl2pPr marL="457200" indent="0" algn="l" defTabSz="3135313" rtl="0" eaLnBrk="0" fontAlgn="base" hangingPunct="0">
              <a:spcBef>
                <a:spcPct val="20000"/>
              </a:spcBef>
              <a:spcAft>
                <a:spcPct val="0"/>
              </a:spcAft>
              <a:buNone/>
              <a:defRPr sz="2000" b="1">
                <a:solidFill>
                  <a:schemeClr val="tx1"/>
                </a:solidFill>
                <a:latin typeface="+mn-lt"/>
                <a:ea typeface="MS PGothic" pitchFamily="34" charset="-128"/>
              </a:defRPr>
            </a:lvl2pPr>
            <a:lvl3pPr marL="914400" indent="0" algn="l" defTabSz="3135313" rtl="0" eaLnBrk="0" fontAlgn="base" hangingPunct="0">
              <a:spcBef>
                <a:spcPct val="20000"/>
              </a:spcBef>
              <a:spcAft>
                <a:spcPct val="0"/>
              </a:spcAft>
              <a:buNone/>
              <a:defRPr sz="1800" b="1">
                <a:solidFill>
                  <a:schemeClr val="tx1"/>
                </a:solidFill>
                <a:latin typeface="+mn-lt"/>
                <a:ea typeface="MS PGothic" pitchFamily="34" charset="-128"/>
              </a:defRPr>
            </a:lvl3pPr>
            <a:lvl4pPr marL="13716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4pPr>
            <a:lvl5pPr marL="18288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5pPr>
            <a:lvl6pPr marL="2286000" indent="0" algn="l" defTabSz="3135313" rtl="0" fontAlgn="base">
              <a:spcBef>
                <a:spcPct val="20000"/>
              </a:spcBef>
              <a:spcAft>
                <a:spcPct val="0"/>
              </a:spcAft>
              <a:buNone/>
              <a:defRPr sz="1600" b="1">
                <a:solidFill>
                  <a:schemeClr val="tx1"/>
                </a:solidFill>
                <a:latin typeface="+mn-lt"/>
                <a:ea typeface="+mn-ea"/>
              </a:defRPr>
            </a:lvl6pPr>
            <a:lvl7pPr marL="2743200" indent="0" algn="l" defTabSz="3135313" rtl="0" fontAlgn="base">
              <a:spcBef>
                <a:spcPct val="20000"/>
              </a:spcBef>
              <a:spcAft>
                <a:spcPct val="0"/>
              </a:spcAft>
              <a:buNone/>
              <a:defRPr sz="1600" b="1">
                <a:solidFill>
                  <a:schemeClr val="tx1"/>
                </a:solidFill>
                <a:latin typeface="+mn-lt"/>
                <a:ea typeface="+mn-ea"/>
              </a:defRPr>
            </a:lvl7pPr>
            <a:lvl8pPr marL="3200400" indent="0" algn="l" defTabSz="3135313" rtl="0" fontAlgn="base">
              <a:spcBef>
                <a:spcPct val="20000"/>
              </a:spcBef>
              <a:spcAft>
                <a:spcPct val="0"/>
              </a:spcAft>
              <a:buNone/>
              <a:defRPr sz="1600" b="1">
                <a:solidFill>
                  <a:schemeClr val="tx1"/>
                </a:solidFill>
                <a:latin typeface="+mn-lt"/>
                <a:ea typeface="+mn-ea"/>
              </a:defRPr>
            </a:lvl8pPr>
            <a:lvl9pPr marL="3657600" indent="0" algn="l" defTabSz="3135313" rtl="0" fontAlgn="base">
              <a:spcBef>
                <a:spcPct val="20000"/>
              </a:spcBef>
              <a:spcAft>
                <a:spcPct val="0"/>
              </a:spcAft>
              <a:buNone/>
              <a:defRPr sz="1600" b="1">
                <a:solidFill>
                  <a:schemeClr val="tx1"/>
                </a:solidFill>
                <a:latin typeface="+mn-lt"/>
                <a:ea typeface="+mn-ea"/>
              </a:defRPr>
            </a:lvl9pPr>
          </a:lstStyle>
          <a:p>
            <a:pPr algn="ctr"/>
            <a:r>
              <a:rPr lang="en-US" altLang="en-US" sz="4000" kern="0" dirty="0" smtClean="0">
                <a:solidFill>
                  <a:srgbClr val="7C7E7F"/>
                </a:solidFill>
                <a:latin typeface="Arial" pitchFamily="34" charset="0"/>
              </a:rPr>
              <a:t>Figure 3.</a:t>
            </a:r>
            <a:r>
              <a:rPr lang="en-US" altLang="en-US" sz="4000" b="0" kern="0" dirty="0" smtClean="0">
                <a:solidFill>
                  <a:srgbClr val="7C7E7F"/>
                </a:solidFill>
                <a:latin typeface="Arial" pitchFamily="34" charset="0"/>
              </a:rPr>
              <a:t>Transportation </a:t>
            </a:r>
            <a:r>
              <a:rPr lang="en-US" altLang="en-US" sz="4000" b="0" kern="0" dirty="0" smtClean="0">
                <a:solidFill>
                  <a:srgbClr val="7C7E7F"/>
                </a:solidFill>
                <a:latin typeface="Arial" pitchFamily="34" charset="0"/>
              </a:rPr>
              <a:t>Research Findings</a:t>
            </a:r>
            <a:endParaRPr lang="en-US" altLang="en-US" sz="4000" b="0" kern="0" dirty="0">
              <a:solidFill>
                <a:srgbClr val="7C7E7F"/>
              </a:solidFill>
              <a:latin typeface="Arial" pitchFamily="34" charset="0"/>
            </a:endParaRPr>
          </a:p>
        </p:txBody>
      </p:sp>
      <p:sp>
        <p:nvSpPr>
          <p:cNvPr id="3" name="TextBox 2"/>
          <p:cNvSpPr txBox="1"/>
          <p:nvPr/>
        </p:nvSpPr>
        <p:spPr>
          <a:xfrm>
            <a:off x="897829" y="7621279"/>
            <a:ext cx="8934772" cy="6401753"/>
          </a:xfrm>
          <a:prstGeom prst="rect">
            <a:avLst/>
          </a:prstGeom>
          <a:noFill/>
        </p:spPr>
        <p:txBody>
          <a:bodyPr wrap="square" rtlCol="0">
            <a:spAutoFit/>
          </a:bodyPr>
          <a:lstStyle/>
          <a:p>
            <a:r>
              <a:rPr lang="en-US" sz="3700" dirty="0" smtClean="0">
                <a:solidFill>
                  <a:schemeClr val="tx1"/>
                </a:solidFill>
              </a:rPr>
              <a:t>	As </a:t>
            </a:r>
            <a:r>
              <a:rPr lang="en-US" sz="3700" dirty="0">
                <a:solidFill>
                  <a:schemeClr val="tx1"/>
                </a:solidFill>
              </a:rPr>
              <a:t>the Carbon Neutrality Initiative (CNI) Student Engagement Fellow for UC Irvine (UCI) this past year, my goal was to engage students, staff, and faculty at UCI in the Cool Campus Challenge (CCC) 2.0 and other campus-wide projects to raise awareness about the CNI. I utilized online platforms, built networks with different campus organizations and departments, and helped coordinate outreach events. </a:t>
            </a:r>
          </a:p>
          <a:p>
            <a:endParaRPr lang="en-US" sz="4000" dirty="0">
              <a:solidFill>
                <a:schemeClr val="tx1"/>
              </a:solidFill>
            </a:endParaRPr>
          </a:p>
        </p:txBody>
      </p:sp>
      <p:sp>
        <p:nvSpPr>
          <p:cNvPr id="25" name="TextBox 24"/>
          <p:cNvSpPr txBox="1"/>
          <p:nvPr/>
        </p:nvSpPr>
        <p:spPr>
          <a:xfrm>
            <a:off x="914400" y="14656476"/>
            <a:ext cx="9588657" cy="7540526"/>
          </a:xfrm>
          <a:prstGeom prst="rect">
            <a:avLst/>
          </a:prstGeom>
          <a:noFill/>
        </p:spPr>
        <p:txBody>
          <a:bodyPr wrap="square" rtlCol="0">
            <a:spAutoFit/>
          </a:bodyPr>
          <a:lstStyle/>
          <a:p>
            <a:r>
              <a:rPr lang="en-US" sz="3700" dirty="0" smtClean="0">
                <a:solidFill>
                  <a:schemeClr val="tx1"/>
                </a:solidFill>
              </a:rPr>
              <a:t>	The </a:t>
            </a:r>
            <a:r>
              <a:rPr lang="en-US" sz="3700" dirty="0">
                <a:solidFill>
                  <a:schemeClr val="tx1"/>
                </a:solidFill>
              </a:rPr>
              <a:t>Sustainability Resource Center (SRC) provided connections to other departments and organizations at UCI. Tyler Valdes, SRC Program Coordinator, and Carrie </a:t>
            </a:r>
            <a:r>
              <a:rPr lang="en-US" sz="3700" dirty="0" err="1">
                <a:solidFill>
                  <a:schemeClr val="tx1"/>
                </a:solidFill>
              </a:rPr>
              <a:t>Metzgar</a:t>
            </a:r>
            <a:r>
              <a:rPr lang="en-US" sz="3700" dirty="0">
                <a:solidFill>
                  <a:schemeClr val="tx1"/>
                </a:solidFill>
              </a:rPr>
              <a:t>, Sustainability &amp; Planning Analyst, guided me in navigating the administrative and student networks on campus. Partnerships were developed with UCI Hospitality &amp; Dining Services, the Division of Finance and Administration (DFA), the Associated Students of UCI (ASUCI), Office of Campus Organizations, and other student-led campus organizations. </a:t>
            </a:r>
          </a:p>
          <a:p>
            <a:endParaRPr lang="en-US" sz="4000" dirty="0">
              <a:solidFill>
                <a:schemeClr val="tx1"/>
              </a:solidFill>
            </a:endParaRPr>
          </a:p>
        </p:txBody>
      </p:sp>
      <p:sp>
        <p:nvSpPr>
          <p:cNvPr id="4" name="TextBox 3"/>
          <p:cNvSpPr txBox="1"/>
          <p:nvPr/>
        </p:nvSpPr>
        <p:spPr>
          <a:xfrm>
            <a:off x="22237797" y="7696200"/>
            <a:ext cx="10299603" cy="10310515"/>
          </a:xfrm>
          <a:prstGeom prst="rect">
            <a:avLst/>
          </a:prstGeom>
          <a:noFill/>
        </p:spPr>
        <p:txBody>
          <a:bodyPr wrap="square" rtlCol="0">
            <a:spAutoFit/>
          </a:bodyPr>
          <a:lstStyle/>
          <a:p>
            <a:r>
              <a:rPr lang="en-US" sz="3700" dirty="0" smtClean="0">
                <a:solidFill>
                  <a:schemeClr val="tx1"/>
                </a:solidFill>
              </a:rPr>
              <a:t>	UCI </a:t>
            </a:r>
            <a:r>
              <a:rPr lang="en-US" sz="3700" dirty="0">
                <a:solidFill>
                  <a:schemeClr val="tx1"/>
                </a:solidFill>
              </a:rPr>
              <a:t>Dining was a significant source of support during the CCC since I was could conduct outreach and promote the CCC at their events in campus dining halls and food courts. UCI Dining’s efforts to reduce food waste and educate students about sustainable eating practices also aligned with CCC pledges thus facilitating students’ participation in the Challenge. DFA organized and released campus-wide communications to promote the CCC and supported outreach events.  The Office of Campus Organizations shared CCC promotional materials with registered student organizations. Lastly, ASUCI organized events for Earth Week at which we could promote the CCC. UCI students, staff, and faculty with impressive involvement in the CCC were awarded at the CCC Champions Celebration</a:t>
            </a:r>
            <a:r>
              <a:rPr lang="en-US" sz="3700" dirty="0" smtClean="0">
                <a:solidFill>
                  <a:schemeClr val="tx1"/>
                </a:solidFill>
              </a:rPr>
              <a:t>. Results can be found in Figure 4.</a:t>
            </a:r>
            <a:endParaRPr lang="en-US" sz="3700" dirty="0">
              <a:solidFill>
                <a:schemeClr val="tx1"/>
              </a:solidFill>
            </a:endParaRPr>
          </a:p>
          <a:p>
            <a:endParaRPr lang="en-US" sz="3500" dirty="0">
              <a:solidFill>
                <a:schemeClr val="tx1"/>
              </a:solidFill>
            </a:endParaRPr>
          </a:p>
        </p:txBody>
      </p:sp>
      <p:sp>
        <p:nvSpPr>
          <p:cNvPr id="9" name="TextBox 8"/>
          <p:cNvSpPr txBox="1"/>
          <p:nvPr/>
        </p:nvSpPr>
        <p:spPr>
          <a:xfrm>
            <a:off x="22237797" y="29869001"/>
            <a:ext cx="10340972" cy="14326999"/>
          </a:xfrm>
          <a:prstGeom prst="rect">
            <a:avLst/>
          </a:prstGeom>
          <a:noFill/>
        </p:spPr>
        <p:txBody>
          <a:bodyPr wrap="square" rtlCol="0">
            <a:spAutoFit/>
          </a:bodyPr>
          <a:lstStyle/>
          <a:p>
            <a:r>
              <a:rPr lang="en-US" sz="3700" dirty="0" smtClean="0">
                <a:solidFill>
                  <a:schemeClr val="tx1"/>
                </a:solidFill>
              </a:rPr>
              <a:t>	In </a:t>
            </a:r>
            <a:r>
              <a:rPr lang="en-US" sz="3700" dirty="0">
                <a:solidFill>
                  <a:schemeClr val="tx1"/>
                </a:solidFill>
              </a:rPr>
              <a:t>addition to the CCC, other projects were organized to raise awareness about the CNI and assess students’ use of sustainable and active transportation. A survey and </a:t>
            </a:r>
            <a:r>
              <a:rPr lang="en-US" sz="3700" dirty="0" smtClean="0">
                <a:solidFill>
                  <a:schemeClr val="tx1"/>
                </a:solidFill>
              </a:rPr>
              <a:t>infographic, Figure 2, were </a:t>
            </a:r>
            <a:r>
              <a:rPr lang="en-US" sz="3700" dirty="0">
                <a:solidFill>
                  <a:schemeClr val="tx1"/>
                </a:solidFill>
              </a:rPr>
              <a:t>developed and shared online to educate students about the CNI and UC Carbon Offset Projects opportunity. The survey was shared through social media and students’ knowledge was assessed about these topics both before and after engaging with an infographic. </a:t>
            </a:r>
            <a:endParaRPr lang="en-US" sz="3700" dirty="0" smtClean="0">
              <a:solidFill>
                <a:schemeClr val="tx1"/>
              </a:solidFill>
            </a:endParaRPr>
          </a:p>
          <a:p>
            <a:r>
              <a:rPr lang="en-US" sz="3700" dirty="0">
                <a:solidFill>
                  <a:schemeClr val="tx1"/>
                </a:solidFill>
              </a:rPr>
              <a:t>	</a:t>
            </a:r>
            <a:r>
              <a:rPr lang="en-US" sz="3700" dirty="0" smtClean="0">
                <a:solidFill>
                  <a:schemeClr val="tx1"/>
                </a:solidFill>
              </a:rPr>
              <a:t>Another project was focus </a:t>
            </a:r>
            <a:r>
              <a:rPr lang="en-US" sz="3700" dirty="0">
                <a:solidFill>
                  <a:schemeClr val="tx1"/>
                </a:solidFill>
              </a:rPr>
              <a:t>groups with undergraduate students living either near or far from UCI </a:t>
            </a:r>
            <a:r>
              <a:rPr lang="en-US" sz="3700" dirty="0" smtClean="0">
                <a:solidFill>
                  <a:schemeClr val="tx1"/>
                </a:solidFill>
              </a:rPr>
              <a:t>to </a:t>
            </a:r>
            <a:r>
              <a:rPr lang="en-US" sz="3700" dirty="0">
                <a:solidFill>
                  <a:schemeClr val="tx1"/>
                </a:solidFill>
              </a:rPr>
              <a:t>understand what factors influence </a:t>
            </a:r>
            <a:r>
              <a:rPr lang="en-US" sz="3700" dirty="0" smtClean="0">
                <a:solidFill>
                  <a:schemeClr val="tx1"/>
                </a:solidFill>
              </a:rPr>
              <a:t>their transportation </a:t>
            </a:r>
            <a:r>
              <a:rPr lang="en-US" sz="3700" dirty="0">
                <a:solidFill>
                  <a:schemeClr val="tx1"/>
                </a:solidFill>
              </a:rPr>
              <a:t>methods. </a:t>
            </a:r>
            <a:r>
              <a:rPr lang="en-US" sz="3700" dirty="0" smtClean="0">
                <a:solidFill>
                  <a:schemeClr val="tx1"/>
                </a:solidFill>
              </a:rPr>
              <a:t>Participants also completed surveys covering transportation habits and demographics. Focus </a:t>
            </a:r>
            <a:r>
              <a:rPr lang="en-US" sz="3700" dirty="0">
                <a:solidFill>
                  <a:schemeClr val="tx1"/>
                </a:solidFill>
              </a:rPr>
              <a:t>group and survey questions were designed with materials from </a:t>
            </a:r>
            <a:r>
              <a:rPr lang="en-US" sz="3700" dirty="0" smtClean="0">
                <a:solidFill>
                  <a:schemeClr val="tx1"/>
                </a:solidFill>
              </a:rPr>
              <a:t>UCI Transportation. Students </a:t>
            </a:r>
            <a:r>
              <a:rPr lang="en-US" sz="3700" dirty="0">
                <a:solidFill>
                  <a:schemeClr val="tx1"/>
                </a:solidFill>
              </a:rPr>
              <a:t>were recruited through campus organizations associated with </a:t>
            </a:r>
            <a:r>
              <a:rPr lang="en-US" sz="3700" dirty="0" smtClean="0">
                <a:solidFill>
                  <a:schemeClr val="tx1"/>
                </a:solidFill>
              </a:rPr>
              <a:t>the SRC. “Convenience</a:t>
            </a:r>
            <a:r>
              <a:rPr lang="en-US" sz="3700" dirty="0">
                <a:solidFill>
                  <a:schemeClr val="tx1"/>
                </a:solidFill>
              </a:rPr>
              <a:t>”, “Time”, and “Cost” were </a:t>
            </a:r>
            <a:r>
              <a:rPr lang="en-US" sz="3700" dirty="0" smtClean="0">
                <a:solidFill>
                  <a:schemeClr val="tx1"/>
                </a:solidFill>
              </a:rPr>
              <a:t>among major </a:t>
            </a:r>
            <a:r>
              <a:rPr lang="en-US" sz="3700" dirty="0">
                <a:solidFill>
                  <a:schemeClr val="tx1"/>
                </a:solidFill>
              </a:rPr>
              <a:t>factors that influenced </a:t>
            </a:r>
            <a:r>
              <a:rPr lang="en-US" sz="3700" dirty="0" smtClean="0">
                <a:solidFill>
                  <a:schemeClr val="tx1"/>
                </a:solidFill>
              </a:rPr>
              <a:t>transportation decisions. </a:t>
            </a:r>
            <a:r>
              <a:rPr lang="en-US" sz="3700" dirty="0">
                <a:solidFill>
                  <a:schemeClr val="tx1"/>
                </a:solidFill>
              </a:rPr>
              <a:t>Students living </a:t>
            </a:r>
            <a:r>
              <a:rPr lang="en-US" sz="3700" dirty="0" smtClean="0">
                <a:solidFill>
                  <a:schemeClr val="tx1"/>
                </a:solidFill>
              </a:rPr>
              <a:t>near </a:t>
            </a:r>
            <a:r>
              <a:rPr lang="en-US" sz="3700" dirty="0">
                <a:solidFill>
                  <a:schemeClr val="tx1"/>
                </a:solidFill>
              </a:rPr>
              <a:t>campus </a:t>
            </a:r>
            <a:r>
              <a:rPr lang="en-US" sz="3700" dirty="0" smtClean="0">
                <a:solidFill>
                  <a:schemeClr val="tx1"/>
                </a:solidFill>
              </a:rPr>
              <a:t>easily used </a:t>
            </a:r>
            <a:r>
              <a:rPr lang="en-US" sz="3700" dirty="0">
                <a:solidFill>
                  <a:schemeClr val="tx1"/>
                </a:solidFill>
              </a:rPr>
              <a:t>active/sustainable transportation and reported that driving was unnecessary. </a:t>
            </a:r>
            <a:r>
              <a:rPr lang="en-US" sz="3700" dirty="0" smtClean="0">
                <a:solidFill>
                  <a:schemeClr val="tx1"/>
                </a:solidFill>
              </a:rPr>
              <a:t>Results from these focus groups can be found in Figure 3.</a:t>
            </a:r>
            <a:endParaRPr lang="en-US" sz="3700" dirty="0">
              <a:solidFill>
                <a:schemeClr val="tx1"/>
              </a:solidFill>
            </a:endParaRPr>
          </a:p>
        </p:txBody>
      </p:sp>
      <p:sp>
        <p:nvSpPr>
          <p:cNvPr id="10" name="TextBox 9"/>
          <p:cNvSpPr txBox="1"/>
          <p:nvPr/>
        </p:nvSpPr>
        <p:spPr>
          <a:xfrm>
            <a:off x="11210133" y="6635691"/>
            <a:ext cx="10068109" cy="1077218"/>
          </a:xfrm>
          <a:prstGeom prst="rect">
            <a:avLst/>
          </a:prstGeom>
          <a:noFill/>
        </p:spPr>
        <p:txBody>
          <a:bodyPr wrap="square" rtlCol="0">
            <a:spAutoFit/>
          </a:bodyPr>
          <a:lstStyle/>
          <a:p>
            <a:pPr algn="ctr"/>
            <a:r>
              <a:rPr lang="en-US" sz="4000" b="1" dirty="0" smtClean="0">
                <a:solidFill>
                  <a:srgbClr val="7C7E7F"/>
                </a:solidFill>
                <a:latin typeface="Arial" charset="0"/>
                <a:ea typeface="Arial" charset="0"/>
                <a:cs typeface="Arial" charset="0"/>
              </a:rPr>
              <a:t>Figure 2. </a:t>
            </a:r>
            <a:r>
              <a:rPr lang="en-US" sz="4000" dirty="0" smtClean="0">
                <a:solidFill>
                  <a:srgbClr val="7C7E7F"/>
                </a:solidFill>
                <a:latin typeface="Arial" charset="0"/>
                <a:ea typeface="Arial" charset="0"/>
                <a:cs typeface="Arial" charset="0"/>
              </a:rPr>
              <a:t>CNI </a:t>
            </a:r>
            <a:r>
              <a:rPr lang="en-US" sz="4000" dirty="0">
                <a:solidFill>
                  <a:srgbClr val="7C7E7F"/>
                </a:solidFill>
                <a:latin typeface="Arial" charset="0"/>
                <a:ea typeface="Arial" charset="0"/>
                <a:cs typeface="Arial" charset="0"/>
              </a:rPr>
              <a:t>&amp; Offset Projects Infographic</a:t>
            </a:r>
          </a:p>
          <a:p>
            <a:endParaRPr lang="en-US" dirty="0">
              <a:latin typeface="Arial" charset="0"/>
              <a:ea typeface="Arial" charset="0"/>
              <a:cs typeface="Arial" charset="0"/>
            </a:endParaRPr>
          </a:p>
        </p:txBody>
      </p:sp>
      <p:sp>
        <p:nvSpPr>
          <p:cNvPr id="32" name="TextBox 31"/>
          <p:cNvSpPr txBox="1"/>
          <p:nvPr/>
        </p:nvSpPr>
        <p:spPr>
          <a:xfrm>
            <a:off x="192660" y="22087582"/>
            <a:ext cx="10477257" cy="1077218"/>
          </a:xfrm>
          <a:prstGeom prst="rect">
            <a:avLst/>
          </a:prstGeom>
          <a:noFill/>
        </p:spPr>
        <p:txBody>
          <a:bodyPr wrap="square" rtlCol="0">
            <a:spAutoFit/>
          </a:bodyPr>
          <a:lstStyle/>
          <a:p>
            <a:pPr algn="ctr"/>
            <a:r>
              <a:rPr lang="en-US" sz="4000" b="1" dirty="0" smtClean="0">
                <a:solidFill>
                  <a:srgbClr val="7C7E7F"/>
                </a:solidFill>
                <a:latin typeface="Arial" charset="0"/>
                <a:ea typeface="Arial" charset="0"/>
                <a:cs typeface="Arial" charset="0"/>
              </a:rPr>
              <a:t>Figure 1. </a:t>
            </a:r>
            <a:r>
              <a:rPr lang="en-US" sz="4000" dirty="0" smtClean="0">
                <a:solidFill>
                  <a:srgbClr val="7C7E7F"/>
                </a:solidFill>
                <a:latin typeface="Arial" charset="0"/>
                <a:ea typeface="Arial" charset="0"/>
                <a:cs typeface="Arial" charset="0"/>
              </a:rPr>
              <a:t>CCC </a:t>
            </a:r>
            <a:r>
              <a:rPr lang="en-US" sz="4000" dirty="0">
                <a:solidFill>
                  <a:srgbClr val="7C7E7F"/>
                </a:solidFill>
                <a:latin typeface="Arial" charset="0"/>
                <a:ea typeface="Arial" charset="0"/>
                <a:cs typeface="Arial" charset="0"/>
              </a:rPr>
              <a:t>Promotional </a:t>
            </a:r>
            <a:r>
              <a:rPr lang="en-US" sz="4000" dirty="0" smtClean="0">
                <a:solidFill>
                  <a:srgbClr val="7C7E7F"/>
                </a:solidFill>
                <a:latin typeface="Arial" charset="0"/>
                <a:ea typeface="Arial" charset="0"/>
                <a:cs typeface="Arial" charset="0"/>
              </a:rPr>
              <a:t>Flyer &amp; Events</a:t>
            </a:r>
            <a:endParaRPr lang="en-US" sz="4000" dirty="0">
              <a:solidFill>
                <a:srgbClr val="7C7E7F"/>
              </a:solidFill>
              <a:latin typeface="Arial" charset="0"/>
              <a:ea typeface="Arial" charset="0"/>
              <a:cs typeface="Arial" charset="0"/>
            </a:endParaRPr>
          </a:p>
          <a:p>
            <a:endParaRPr lang="en-US" dirty="0">
              <a:latin typeface="Arial" charset="0"/>
              <a:ea typeface="Arial" charset="0"/>
              <a:cs typeface="Arial" charset="0"/>
            </a:endParaRPr>
          </a:p>
        </p:txBody>
      </p:sp>
      <p:pic>
        <p:nvPicPr>
          <p:cNvPr id="13" name="Picture 12"/>
          <p:cNvPicPr>
            <a:picLocks noChangeAspect="1"/>
          </p:cNvPicPr>
          <p:nvPr/>
        </p:nvPicPr>
        <p:blipFill>
          <a:blip r:embed="rId6"/>
          <a:stretch>
            <a:fillRect/>
          </a:stretch>
        </p:blipFill>
        <p:spPr>
          <a:xfrm>
            <a:off x="11860254" y="7712909"/>
            <a:ext cx="8636981" cy="11177272"/>
          </a:xfrm>
          <a:prstGeom prst="rect">
            <a:avLst/>
          </a:prstGeom>
        </p:spPr>
      </p:pic>
      <p:pic>
        <p:nvPicPr>
          <p:cNvPr id="33" name="Picture 32"/>
          <p:cNvPicPr>
            <a:picLocks noChangeAspect="1"/>
          </p:cNvPicPr>
          <p:nvPr/>
        </p:nvPicPr>
        <p:blipFill>
          <a:blip r:embed="rId7"/>
          <a:stretch>
            <a:fillRect/>
          </a:stretch>
        </p:blipFill>
        <p:spPr>
          <a:xfrm>
            <a:off x="11621644" y="28963981"/>
            <a:ext cx="9317526" cy="6807332"/>
          </a:xfrm>
          <a:prstGeom prst="rect">
            <a:avLst/>
          </a:prstGeom>
        </p:spPr>
      </p:pic>
      <p:sp>
        <p:nvSpPr>
          <p:cNvPr id="36" name="Materials Title"/>
          <p:cNvSpPr txBox="1">
            <a:spLocks/>
          </p:cNvSpPr>
          <p:nvPr/>
        </p:nvSpPr>
        <p:spPr bwMode="auto">
          <a:xfrm>
            <a:off x="23484211" y="17602200"/>
            <a:ext cx="7848143" cy="1045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13502" tIns="156751" rIns="313502" bIns="156751" numCol="1" anchor="b" anchorCtr="0" compatLnSpc="1">
            <a:prstTxWarp prst="textNoShape">
              <a:avLst/>
            </a:prstTxWarp>
          </a:bodyPr>
          <a:lstStyle>
            <a:lvl1pPr marL="0" indent="0" algn="l" defTabSz="3135313" rtl="0" eaLnBrk="0" fontAlgn="base" hangingPunct="0">
              <a:spcBef>
                <a:spcPct val="20000"/>
              </a:spcBef>
              <a:spcAft>
                <a:spcPct val="0"/>
              </a:spcAft>
              <a:buNone/>
              <a:defRPr sz="2400" b="1">
                <a:solidFill>
                  <a:schemeClr val="tx1"/>
                </a:solidFill>
                <a:latin typeface="+mn-lt"/>
                <a:ea typeface="MS PGothic" pitchFamily="34" charset="-128"/>
                <a:cs typeface="+mn-cs"/>
              </a:defRPr>
            </a:lvl1pPr>
            <a:lvl2pPr marL="457200" indent="0" algn="l" defTabSz="3135313" rtl="0" eaLnBrk="0" fontAlgn="base" hangingPunct="0">
              <a:spcBef>
                <a:spcPct val="20000"/>
              </a:spcBef>
              <a:spcAft>
                <a:spcPct val="0"/>
              </a:spcAft>
              <a:buNone/>
              <a:defRPr sz="2000" b="1">
                <a:solidFill>
                  <a:schemeClr val="tx1"/>
                </a:solidFill>
                <a:latin typeface="+mn-lt"/>
                <a:ea typeface="MS PGothic" pitchFamily="34" charset="-128"/>
              </a:defRPr>
            </a:lvl2pPr>
            <a:lvl3pPr marL="914400" indent="0" algn="l" defTabSz="3135313" rtl="0" eaLnBrk="0" fontAlgn="base" hangingPunct="0">
              <a:spcBef>
                <a:spcPct val="20000"/>
              </a:spcBef>
              <a:spcAft>
                <a:spcPct val="0"/>
              </a:spcAft>
              <a:buNone/>
              <a:defRPr sz="1800" b="1">
                <a:solidFill>
                  <a:schemeClr val="tx1"/>
                </a:solidFill>
                <a:latin typeface="+mn-lt"/>
                <a:ea typeface="MS PGothic" pitchFamily="34" charset="-128"/>
              </a:defRPr>
            </a:lvl3pPr>
            <a:lvl4pPr marL="13716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4pPr>
            <a:lvl5pPr marL="18288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5pPr>
            <a:lvl6pPr marL="2286000" indent="0" algn="l" defTabSz="3135313" rtl="0" fontAlgn="base">
              <a:spcBef>
                <a:spcPct val="20000"/>
              </a:spcBef>
              <a:spcAft>
                <a:spcPct val="0"/>
              </a:spcAft>
              <a:buNone/>
              <a:defRPr sz="1600" b="1">
                <a:solidFill>
                  <a:schemeClr val="tx1"/>
                </a:solidFill>
                <a:latin typeface="+mn-lt"/>
                <a:ea typeface="+mn-ea"/>
              </a:defRPr>
            </a:lvl6pPr>
            <a:lvl7pPr marL="2743200" indent="0" algn="l" defTabSz="3135313" rtl="0" fontAlgn="base">
              <a:spcBef>
                <a:spcPct val="20000"/>
              </a:spcBef>
              <a:spcAft>
                <a:spcPct val="0"/>
              </a:spcAft>
              <a:buNone/>
              <a:defRPr sz="1600" b="1">
                <a:solidFill>
                  <a:schemeClr val="tx1"/>
                </a:solidFill>
                <a:latin typeface="+mn-lt"/>
                <a:ea typeface="+mn-ea"/>
              </a:defRPr>
            </a:lvl7pPr>
            <a:lvl8pPr marL="3200400" indent="0" algn="l" defTabSz="3135313" rtl="0" fontAlgn="base">
              <a:spcBef>
                <a:spcPct val="20000"/>
              </a:spcBef>
              <a:spcAft>
                <a:spcPct val="0"/>
              </a:spcAft>
              <a:buNone/>
              <a:defRPr sz="1600" b="1">
                <a:solidFill>
                  <a:schemeClr val="tx1"/>
                </a:solidFill>
                <a:latin typeface="+mn-lt"/>
                <a:ea typeface="+mn-ea"/>
              </a:defRPr>
            </a:lvl8pPr>
            <a:lvl9pPr marL="3657600" indent="0" algn="l" defTabSz="3135313" rtl="0" fontAlgn="base">
              <a:spcBef>
                <a:spcPct val="20000"/>
              </a:spcBef>
              <a:spcAft>
                <a:spcPct val="0"/>
              </a:spcAft>
              <a:buNone/>
              <a:defRPr sz="1600" b="1">
                <a:solidFill>
                  <a:schemeClr val="tx1"/>
                </a:solidFill>
                <a:latin typeface="+mn-lt"/>
                <a:ea typeface="+mn-ea"/>
              </a:defRPr>
            </a:lvl9pPr>
          </a:lstStyle>
          <a:p>
            <a:pPr algn="ctr"/>
            <a:r>
              <a:rPr lang="en-US" altLang="en-US" sz="4000" kern="0" dirty="0" smtClean="0">
                <a:solidFill>
                  <a:srgbClr val="7C7E7F"/>
                </a:solidFill>
                <a:latin typeface="Arial" pitchFamily="34" charset="0"/>
              </a:rPr>
              <a:t>Figure 4. </a:t>
            </a:r>
            <a:r>
              <a:rPr lang="en-US" altLang="en-US" sz="4000" b="0" kern="0" dirty="0" smtClean="0">
                <a:solidFill>
                  <a:srgbClr val="7C7E7F"/>
                </a:solidFill>
                <a:latin typeface="Arial" pitchFamily="34" charset="0"/>
              </a:rPr>
              <a:t>UCI </a:t>
            </a:r>
            <a:r>
              <a:rPr lang="en-US" altLang="en-US" sz="4000" b="0" kern="0" dirty="0" smtClean="0">
                <a:solidFill>
                  <a:srgbClr val="7C7E7F"/>
                </a:solidFill>
                <a:latin typeface="Arial" pitchFamily="34" charset="0"/>
              </a:rPr>
              <a:t>CCC 2.0 Results</a:t>
            </a:r>
            <a:endParaRPr lang="en-US" altLang="en-US" sz="4000" b="0" kern="0" dirty="0">
              <a:solidFill>
                <a:srgbClr val="7C7E7F"/>
              </a:solidFill>
              <a:latin typeface="Arial" pitchFamily="34" charset="0"/>
            </a:endParaRPr>
          </a:p>
        </p:txBody>
      </p:sp>
      <p:pic>
        <p:nvPicPr>
          <p:cNvPr id="17" name="Picture 16"/>
          <p:cNvPicPr>
            <a:picLocks noChangeAspect="1"/>
          </p:cNvPicPr>
          <p:nvPr/>
        </p:nvPicPr>
        <p:blipFill>
          <a:blip r:embed="rId8"/>
          <a:stretch>
            <a:fillRect/>
          </a:stretch>
        </p:blipFill>
        <p:spPr>
          <a:xfrm>
            <a:off x="1192665" y="22983234"/>
            <a:ext cx="8477246" cy="10970554"/>
          </a:xfrm>
          <a:prstGeom prst="rect">
            <a:avLst/>
          </a:prstGeom>
        </p:spPr>
      </p:pic>
      <p:pic>
        <p:nvPicPr>
          <p:cNvPr id="19" name="Picture 18"/>
          <p:cNvPicPr>
            <a:picLocks noChangeAspect="1"/>
          </p:cNvPicPr>
          <p:nvPr/>
        </p:nvPicPr>
        <p:blipFill>
          <a:blip r:embed="rId9"/>
          <a:stretch>
            <a:fillRect/>
          </a:stretch>
        </p:blipFill>
        <p:spPr>
          <a:xfrm>
            <a:off x="1815400" y="34516111"/>
            <a:ext cx="7231775" cy="5298986"/>
          </a:xfrm>
          <a:prstGeom prst="rect">
            <a:avLst/>
          </a:prstGeom>
        </p:spPr>
      </p:pic>
      <p:pic>
        <p:nvPicPr>
          <p:cNvPr id="20" name="Picture 19"/>
          <p:cNvPicPr>
            <a:picLocks noChangeAspect="1"/>
          </p:cNvPicPr>
          <p:nvPr/>
        </p:nvPicPr>
        <p:blipFill>
          <a:blip r:embed="rId10"/>
          <a:stretch>
            <a:fillRect/>
          </a:stretch>
        </p:blipFill>
        <p:spPr>
          <a:xfrm>
            <a:off x="755627" y="40251456"/>
            <a:ext cx="9351320" cy="3715944"/>
          </a:xfrm>
          <a:prstGeom prst="rect">
            <a:avLst/>
          </a:prstGeom>
        </p:spPr>
      </p:pic>
      <p:pic>
        <p:nvPicPr>
          <p:cNvPr id="23" name="Picture 22"/>
          <p:cNvPicPr>
            <a:picLocks noChangeAspect="1"/>
          </p:cNvPicPr>
          <p:nvPr/>
        </p:nvPicPr>
        <p:blipFill>
          <a:blip r:embed="rId11"/>
          <a:stretch>
            <a:fillRect/>
          </a:stretch>
        </p:blipFill>
        <p:spPr>
          <a:xfrm>
            <a:off x="11291363" y="20766704"/>
            <a:ext cx="10324988" cy="7743742"/>
          </a:xfrm>
          <a:prstGeom prst="rect">
            <a:avLst/>
          </a:prstGeom>
        </p:spPr>
      </p:pic>
      <p:pic>
        <p:nvPicPr>
          <p:cNvPr id="24" name="Picture 23"/>
          <p:cNvPicPr>
            <a:picLocks noChangeAspect="1"/>
          </p:cNvPicPr>
          <p:nvPr/>
        </p:nvPicPr>
        <p:blipFill>
          <a:blip r:embed="rId12"/>
          <a:stretch>
            <a:fillRect/>
          </a:stretch>
        </p:blipFill>
        <p:spPr>
          <a:xfrm>
            <a:off x="11291363" y="35918858"/>
            <a:ext cx="10324988" cy="7743742"/>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1027</TotalTime>
  <Words>87</Words>
  <Application>Microsoft Macintosh PowerPoint</Application>
  <PresentationFormat>Custom</PresentationFormat>
  <Paragraphs>17</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PGothic</vt:lpstr>
      <vt:lpstr>ＭＳ Ｐゴシック</vt:lpstr>
      <vt:lpstr>Times New Roman</vt:lpstr>
      <vt:lpstr>Arial</vt:lpstr>
      <vt:lpstr>Default Design</vt:lpstr>
      <vt:lpstr>UC Irvine CNI Student Engagement Fellow  Projects and Successes  Samer Khan, MPH, 2018 – 2019 UCI CNI Student Engagement Fellow</vt:lpstr>
    </vt:vector>
  </TitlesOfParts>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Allen</dc:creator>
  <cp:lastModifiedBy>Samer Khan</cp:lastModifiedBy>
  <cp:revision>88</cp:revision>
  <dcterms:created xsi:type="dcterms:W3CDTF">2006-06-24T22:40:56Z</dcterms:created>
  <dcterms:modified xsi:type="dcterms:W3CDTF">2019-06-06T00:57:19Z</dcterms:modified>
</cp:coreProperties>
</file>